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17"/>
  </p:notesMasterIdLst>
  <p:sldIdLst>
    <p:sldId id="256" r:id="rId2"/>
    <p:sldId id="357" r:id="rId3"/>
    <p:sldId id="348" r:id="rId4"/>
    <p:sldId id="364" r:id="rId5"/>
    <p:sldId id="676" r:id="rId6"/>
    <p:sldId id="677" r:id="rId7"/>
    <p:sldId id="363" r:id="rId8"/>
    <p:sldId id="678" r:id="rId9"/>
    <p:sldId id="679" r:id="rId10"/>
    <p:sldId id="684" r:id="rId11"/>
    <p:sldId id="683" r:id="rId12"/>
    <p:sldId id="685" r:id="rId13"/>
    <p:sldId id="281" r:id="rId14"/>
    <p:sldId id="358" r:id="rId15"/>
    <p:sldId id="347" r:id="rId1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40FF"/>
    <a:srgbClr val="A7369E"/>
    <a:srgbClr val="00FD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303"/>
    <p:restoredTop sz="82987" autoAdjust="0"/>
  </p:normalViewPr>
  <p:slideViewPr>
    <p:cSldViewPr snapToGrid="0" snapToObjects="1">
      <p:cViewPr varScale="1">
        <p:scale>
          <a:sx n="91" d="100"/>
          <a:sy n="91" d="100"/>
        </p:scale>
        <p:origin x="1936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46" d="100"/>
          <a:sy n="46" d="100"/>
        </p:scale>
        <p:origin x="-2856" y="-10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B78B6C-4A41-584A-8F30-94E65B241D88}" type="datetimeFigureOut">
              <a:rPr lang="en-US" smtClean="0"/>
              <a:t>1/14/20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654923-BE75-6D46-A882-3BFB67297C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6956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654923-BE75-6D46-A882-3BFB67297C7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3134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A1CE53-F48A-6C45-89E5-C82B5E57AE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629511-5201-0043-8A1F-5A03A7DD95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99ED5A-BB10-0A4E-8BC2-B1A550C298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BAD08C-16E4-7749-AFA8-34B592AEDFC3}" type="datetimeFigureOut">
              <a:rPr lang="en-US" smtClean="0"/>
              <a:t>1/14/20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A37C84-338F-5A4E-AC2A-98EC18315B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779CA7-E3FF-E044-A2F6-D71C5E4FD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A06EB-1B67-A349-AE23-3ABADB5202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9124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B5D41E-0B0D-FD45-8610-13E1379A1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8215454-D604-214D-85B9-D433F98AAC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A11059-20A9-D74A-8A03-9CC1B7D66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BAD08C-16E4-7749-AFA8-34B592AEDFC3}" type="datetimeFigureOut">
              <a:rPr lang="en-US" smtClean="0"/>
              <a:t>1/14/20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212C1F-5491-DB4D-8781-DAEFA5FE6B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788438-FE03-C74B-B5CC-8E306AA51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A06EB-1B67-A349-AE23-3ABADB5202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9692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8B6D0F0-A1B4-D049-9FD1-86062EA5F3C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4D017FF-FEAD-5C42-8AA6-12BC329C91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796586-E0B9-0A4A-8BFF-8AB402FFB4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BAD08C-16E4-7749-AFA8-34B592AEDFC3}" type="datetimeFigureOut">
              <a:rPr lang="en-US" smtClean="0"/>
              <a:t>1/14/20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C97E4C-562A-7D4B-8FAF-921A81CE18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CDF501-21D7-F248-BDC5-0C30BB7870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A06EB-1B67-A349-AE23-3ABADB5202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4586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A79B46-E0CB-4A49-8069-5B64F6142A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F5FD64-AC79-904A-8B42-1F5F9810B5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A26CDF-B3F9-1541-BD46-66107F3A83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BAD08C-16E4-7749-AFA8-34B592AEDFC3}" type="datetimeFigureOut">
              <a:rPr lang="en-US" smtClean="0"/>
              <a:t>1/14/20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54EB75-5EF7-154C-B060-00EEE089CA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79C1FB-9D30-1449-B8ED-9EB243A3D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A06EB-1B67-A349-AE23-3ABADB5202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1935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9BCCAE-B3EC-124F-B788-26C03B287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626F5E-3013-DB48-B9C5-B2C29344A1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2B218A-534F-EA48-96EE-DCC7D50080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BAD08C-16E4-7749-AFA8-34B592AEDFC3}" type="datetimeFigureOut">
              <a:rPr lang="en-US" smtClean="0"/>
              <a:t>1/14/20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5ED830-D78C-B946-9DAA-307F442DFB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990C7F-F002-1747-9C2E-13200EC842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A06EB-1B67-A349-AE23-3ABADB5202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9834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864F2C-EF71-5B47-8AD1-90D3E8E2C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7188E9-E5E5-B546-BDAD-B649825514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D69F64-160C-4F46-B1FF-3D7B43DD2A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777DCC-911C-9F4F-A089-3C1BAEF37D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BAD08C-16E4-7749-AFA8-34B592AEDFC3}" type="datetimeFigureOut">
              <a:rPr lang="en-US" smtClean="0"/>
              <a:t>1/14/20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4E704F-35C3-1040-8177-44FCDAA21C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110234-9DFC-0647-94E0-E7A7A5CE8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A06EB-1B67-A349-AE23-3ABADB5202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3325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8B6F75-6E8A-E040-9745-17992DEC4D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BC9E4E-20BA-A842-AA43-CEC16421FA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2D4AED-FD01-DE43-A721-B0E8625DA0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62943C5-F0C2-DA4E-A801-971C6D795F0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609932C-B337-C54A-9058-D77BDC88730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00C7FFC-EDCF-6C42-B099-C78C8CBC78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BAD08C-16E4-7749-AFA8-34B592AEDFC3}" type="datetimeFigureOut">
              <a:rPr lang="en-US" smtClean="0"/>
              <a:t>1/14/20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AD501A8-269E-184C-8CB0-327ED9BAD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738E19A-D589-A147-BC62-2A6AF7E35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A06EB-1B67-A349-AE23-3ABADB5202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9798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97806-9A7F-DC44-BCCC-5334C4871F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D9BF68D-3814-C846-B718-41F2472D50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BAD08C-16E4-7749-AFA8-34B592AEDFC3}" type="datetimeFigureOut">
              <a:rPr lang="en-US" smtClean="0"/>
              <a:t>1/14/20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E9CB24-F0C8-6B45-8191-A5B31A14A5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0C4699-79E9-8647-B65A-4806DA18D9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A06EB-1B67-A349-AE23-3ABADB5202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3646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FEC16AF-6676-9A4E-AAA6-B8ACEE5E7A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BAD08C-16E4-7749-AFA8-34B592AEDFC3}" type="datetimeFigureOut">
              <a:rPr lang="en-US" smtClean="0"/>
              <a:t>1/14/20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B3E375D-0C5C-7345-906B-7A858DFCA6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5500C5-62F3-D44C-8D9F-04E982C8D5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A06EB-1B67-A349-AE23-3ABADB5202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6649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645008-A97F-FE43-9DE8-E6A3417F4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0D14B7-606A-E843-814A-2C2784F61E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E94FD6-F154-2240-A299-6584EDEE75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A5962D-8767-7A49-A582-E8B3F5D1AC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BAD08C-16E4-7749-AFA8-34B592AEDFC3}" type="datetimeFigureOut">
              <a:rPr lang="en-US" smtClean="0"/>
              <a:t>1/14/20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971AFD-EB3B-D44A-8DB2-CB25F1538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7A98B1-7C87-F24E-B94D-757EDB13E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A06EB-1B67-A349-AE23-3ABADB5202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1609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2C992-BEE3-1C48-8BE8-CA839C50DE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C990D34-50F7-B446-B1B3-AA8FE9C7A6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76B868-F8DA-1845-85BB-54EE1BBAF6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968E9A-9FB1-4744-93B1-94FA656847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BAD08C-16E4-7749-AFA8-34B592AEDFC3}" type="datetimeFigureOut">
              <a:rPr lang="en-US" smtClean="0"/>
              <a:t>1/14/20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DFFE20-F04C-544F-BECB-4C751EC5D2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EB7624-11D7-E543-88CC-00CD37AED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A06EB-1B67-A349-AE23-3ABADB5202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9102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A8F17D8-121C-BA44-AC44-1512BF9D78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7A61E3-5A12-504D-85FC-FE6C78C4F3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C14D8B-0DE8-3E40-A3BE-CC0B0F62EF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BAD08C-16E4-7749-AFA8-34B592AEDFC3}" type="datetimeFigureOut">
              <a:rPr lang="en-US" smtClean="0"/>
              <a:t>1/14/20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05D46C-1FB1-984A-A741-8F7A8FF5710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21EB9C-6A87-F142-8EF7-ABD8FC704A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EA06EB-1B67-A349-AE23-3ABADB5202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7321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tif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" y="787328"/>
            <a:ext cx="9143999" cy="2013579"/>
          </a:xfrm>
        </p:spPr>
        <p:txBody>
          <a:bodyPr>
            <a:normAutofit fontScale="90000"/>
          </a:bodyPr>
          <a:lstStyle/>
          <a:p>
            <a:r>
              <a:rPr lang="en-US" sz="5000" dirty="0"/>
              <a:t>Modeling Insights Into </a:t>
            </a:r>
            <a:br>
              <a:rPr lang="en-US" sz="5000" dirty="0"/>
            </a:br>
            <a:r>
              <a:rPr lang="en-US" sz="5000" dirty="0"/>
              <a:t>Ecology and Epidemiology</a:t>
            </a:r>
            <a:br>
              <a:rPr lang="en-US" sz="5300" dirty="0"/>
            </a:br>
            <a:br>
              <a:rPr lang="en-US" sz="1300" dirty="0"/>
            </a:br>
            <a:r>
              <a:rPr lang="en-US" sz="3100" dirty="0"/>
              <a:t>Mini-Symposium</a:t>
            </a:r>
            <a:br>
              <a:rPr lang="en-US" sz="3100" dirty="0"/>
            </a:br>
            <a:r>
              <a:rPr lang="en-US" sz="3100" dirty="0" err="1"/>
              <a:t>Institut</a:t>
            </a:r>
            <a:r>
              <a:rPr lang="en-US" sz="3100" dirty="0"/>
              <a:t> Pasteur de Madagascar</a:t>
            </a:r>
            <a:br>
              <a:rPr lang="en-US" sz="3100" dirty="0"/>
            </a:br>
            <a:r>
              <a:rPr lang="en-US" sz="3100" dirty="0"/>
              <a:t>14 Janvier 2020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2800907"/>
            <a:ext cx="7772400" cy="2971354"/>
          </a:xfrm>
        </p:spPr>
        <p:txBody>
          <a:bodyPr>
            <a:noAutofit/>
          </a:bodyPr>
          <a:lstStyle/>
          <a:p>
            <a:r>
              <a:rPr lang="en-US" sz="2000" b="1" i="1" dirty="0"/>
              <a:t>Les mentors d’E2M2</a:t>
            </a:r>
          </a:p>
          <a:p>
            <a:r>
              <a:rPr lang="fr-FR" dirty="0" err="1"/>
              <a:t>Miatrana</a:t>
            </a:r>
            <a:r>
              <a:rPr lang="fr-FR" dirty="0"/>
              <a:t> </a:t>
            </a:r>
            <a:r>
              <a:rPr lang="fr-FR" dirty="0" err="1"/>
              <a:t>Voahangielisoa</a:t>
            </a:r>
            <a:r>
              <a:rPr lang="fr-FR" dirty="0"/>
              <a:t> </a:t>
            </a:r>
            <a:r>
              <a:rPr lang="fr-FR" dirty="0" err="1"/>
              <a:t>Rasamoelina</a:t>
            </a:r>
            <a:r>
              <a:rPr lang="fr-FR" dirty="0"/>
              <a:t> </a:t>
            </a:r>
            <a:endParaRPr lang="en-US" sz="2000" dirty="0">
              <a:effectLst/>
            </a:endParaRPr>
          </a:p>
          <a:p>
            <a:r>
              <a:rPr lang="fr-FR" dirty="0" err="1"/>
              <a:t>Rindra</a:t>
            </a:r>
            <a:r>
              <a:rPr lang="fr-FR" dirty="0"/>
              <a:t> H. </a:t>
            </a:r>
            <a:r>
              <a:rPr lang="fr-FR" dirty="0" err="1"/>
              <a:t>Nantenaina</a:t>
            </a:r>
            <a:endParaRPr lang="fr-FR" dirty="0"/>
          </a:p>
          <a:p>
            <a:r>
              <a:rPr lang="fr-FR" dirty="0" err="1"/>
              <a:t>Liantsoa</a:t>
            </a:r>
            <a:r>
              <a:rPr lang="fr-FR" dirty="0"/>
              <a:t> </a:t>
            </a:r>
            <a:r>
              <a:rPr lang="fr-FR" dirty="0" err="1"/>
              <a:t>Rasoanarivo</a:t>
            </a:r>
            <a:endParaRPr lang="fr-FR" dirty="0"/>
          </a:p>
          <a:p>
            <a:r>
              <a:rPr lang="fr-FR" dirty="0" err="1"/>
              <a:t>Nancia</a:t>
            </a:r>
            <a:r>
              <a:rPr lang="fr-FR" dirty="0"/>
              <a:t> </a:t>
            </a:r>
            <a:r>
              <a:rPr lang="fr-FR" dirty="0" err="1"/>
              <a:t>Raoelinjanakolona</a:t>
            </a:r>
            <a:endParaRPr lang="fr-FR" dirty="0"/>
          </a:p>
          <a:p>
            <a:r>
              <a:rPr lang="fr-FR" dirty="0"/>
              <a:t>Angelo F. </a:t>
            </a:r>
            <a:r>
              <a:rPr lang="fr-FR" dirty="0" err="1"/>
              <a:t>Andrianiaina</a:t>
            </a:r>
            <a:endParaRPr lang="en-US" dirty="0">
              <a:effectLst/>
            </a:endParaRPr>
          </a:p>
          <a:p>
            <a:endParaRPr lang="en-US" sz="2000" dirty="0"/>
          </a:p>
          <a:p>
            <a:r>
              <a:rPr lang="en-US" sz="2000" b="1" i="1" dirty="0"/>
              <a:t>Les </a:t>
            </a:r>
            <a:r>
              <a:rPr lang="en-US" sz="2000" b="1" i="1" dirty="0" err="1"/>
              <a:t>instructeurs</a:t>
            </a:r>
            <a:r>
              <a:rPr lang="en-US" sz="2000" b="1" i="1" dirty="0"/>
              <a:t> d’ E2M2</a:t>
            </a:r>
          </a:p>
          <a:p>
            <a:r>
              <a:rPr lang="en-US" sz="2000" dirty="0"/>
              <a:t>Sarah </a:t>
            </a:r>
            <a:r>
              <a:rPr lang="en-US" sz="2000" dirty="0" err="1"/>
              <a:t>Guth</a:t>
            </a:r>
            <a:r>
              <a:rPr lang="en-US" sz="2000" dirty="0"/>
              <a:t> – UC Berkeley</a:t>
            </a:r>
          </a:p>
          <a:p>
            <a:r>
              <a:rPr lang="en-US" sz="2000" dirty="0"/>
              <a:t>Cara Brook - UC Berkeley</a:t>
            </a:r>
          </a:p>
          <a:p>
            <a:r>
              <a:rPr lang="en-US" sz="2000" dirty="0" err="1"/>
              <a:t>Tanjona</a:t>
            </a:r>
            <a:r>
              <a:rPr lang="en-US" sz="2000" dirty="0"/>
              <a:t> </a:t>
            </a:r>
            <a:r>
              <a:rPr lang="en-US" sz="2000" dirty="0" err="1"/>
              <a:t>Ramiadantsoa</a:t>
            </a:r>
            <a:r>
              <a:rPr lang="en-US" sz="2000" dirty="0"/>
              <a:t> – University of </a:t>
            </a:r>
            <a:r>
              <a:rPr lang="en-US" sz="2000" dirty="0" err="1"/>
              <a:t>Fianarantsoa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3958409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34DDAD-2E57-F04C-8ED5-5431C20B4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Notre </a:t>
            </a:r>
            <a:r>
              <a:rPr lang="en-US" dirty="0" err="1"/>
              <a:t>cours</a:t>
            </a:r>
            <a:r>
              <a:rPr lang="en-US" dirty="0"/>
              <a:t> combine les sciences de </a:t>
            </a:r>
            <a:r>
              <a:rPr lang="en-US" dirty="0" err="1"/>
              <a:t>l'écologie</a:t>
            </a:r>
            <a:r>
              <a:rPr lang="en-US" dirty="0"/>
              <a:t> et de </a:t>
            </a:r>
            <a:r>
              <a:rPr lang="en-US" dirty="0" err="1"/>
              <a:t>l'épidémiologie</a:t>
            </a:r>
            <a:r>
              <a:rPr lang="en-US" dirty="0"/>
              <a:t>…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FCFBC79-2500-D949-B534-C1A5912534F0}"/>
              </a:ext>
            </a:extLst>
          </p:cNvPr>
          <p:cNvSpPr txBox="1">
            <a:spLocks/>
          </p:cNvSpPr>
          <p:nvPr/>
        </p:nvSpPr>
        <p:spPr>
          <a:xfrm>
            <a:off x="745588" y="1673104"/>
            <a:ext cx="8080912" cy="5719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dans la science de </a:t>
            </a:r>
            <a:r>
              <a:rPr lang="en-US" sz="2800" dirty="0" err="1"/>
              <a:t>l'écologie</a:t>
            </a:r>
            <a:r>
              <a:rPr lang="en-US" sz="2800" dirty="0"/>
              <a:t>, nous </a:t>
            </a:r>
            <a:r>
              <a:rPr lang="en-US" sz="2800" dirty="0" err="1"/>
              <a:t>utilisons</a:t>
            </a:r>
            <a:r>
              <a:rPr lang="en-US" sz="2800" dirty="0"/>
              <a:t>:</a:t>
            </a:r>
          </a:p>
          <a:p>
            <a:pPr marL="0" indent="0">
              <a:buNone/>
            </a:pPr>
            <a:r>
              <a:rPr lang="en-US" sz="2800" dirty="0"/>
              <a:t>	des </a:t>
            </a:r>
            <a:r>
              <a:rPr lang="en-US" sz="2800" dirty="0" err="1"/>
              <a:t>modèles</a:t>
            </a:r>
            <a:r>
              <a:rPr lang="en-US" sz="2800" dirty="0"/>
              <a:t> pour essayer de </a:t>
            </a:r>
            <a:r>
              <a:rPr lang="en-US" sz="2800" dirty="0" err="1"/>
              <a:t>comprendre</a:t>
            </a:r>
            <a:r>
              <a:rPr lang="en-US" sz="2800" dirty="0"/>
              <a:t> 	comment </a:t>
            </a:r>
            <a:r>
              <a:rPr lang="en-US" sz="2800" b="1" dirty="0" err="1">
                <a:solidFill>
                  <a:srgbClr val="FF40FF"/>
                </a:solidFill>
              </a:rPr>
              <a:t>sauver</a:t>
            </a:r>
            <a:r>
              <a:rPr lang="en-US" sz="2800" b="1" dirty="0">
                <a:solidFill>
                  <a:srgbClr val="FF40FF"/>
                </a:solidFill>
              </a:rPr>
              <a:t> les populations de </a:t>
            </a:r>
            <a:r>
              <a:rPr lang="en-US" sz="2800" b="1" dirty="0" err="1">
                <a:solidFill>
                  <a:srgbClr val="FF40FF"/>
                </a:solidFill>
              </a:rPr>
              <a:t>l'extinction</a:t>
            </a:r>
            <a:endParaRPr lang="en-US" sz="2800" b="1" dirty="0">
              <a:solidFill>
                <a:srgbClr val="FF40FF"/>
              </a:solidFill>
            </a:endParaRPr>
          </a:p>
          <a:p>
            <a:endParaRPr lang="en-US" sz="2800" b="1" dirty="0">
              <a:solidFill>
                <a:srgbClr val="FF40F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789492-30B8-A04F-861B-7A95A1E7EA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0167" y="3309937"/>
            <a:ext cx="4783667" cy="2690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1617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34DDAD-2E57-F04C-8ED5-5431C20B4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Notre </a:t>
            </a:r>
            <a:r>
              <a:rPr lang="en-US" dirty="0" err="1"/>
              <a:t>cours</a:t>
            </a:r>
            <a:r>
              <a:rPr lang="en-US" dirty="0"/>
              <a:t> combine les sciences de </a:t>
            </a:r>
            <a:r>
              <a:rPr lang="en-US" dirty="0" err="1"/>
              <a:t>l'écologie</a:t>
            </a:r>
            <a:r>
              <a:rPr lang="en-US" dirty="0"/>
              <a:t> et de </a:t>
            </a:r>
            <a:r>
              <a:rPr lang="en-US" dirty="0" err="1"/>
              <a:t>l'épidémiologie</a:t>
            </a:r>
            <a:r>
              <a:rPr lang="en-US" dirty="0"/>
              <a:t>…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FCFBC79-2500-D949-B534-C1A5912534F0}"/>
              </a:ext>
            </a:extLst>
          </p:cNvPr>
          <p:cNvSpPr txBox="1">
            <a:spLocks/>
          </p:cNvSpPr>
          <p:nvPr/>
        </p:nvSpPr>
        <p:spPr>
          <a:xfrm>
            <a:off x="745588" y="1673104"/>
            <a:ext cx="8080912" cy="5719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dans la science de </a:t>
            </a:r>
            <a:r>
              <a:rPr lang="en-US" sz="2800" dirty="0" err="1"/>
              <a:t>l'écologie</a:t>
            </a:r>
            <a:r>
              <a:rPr lang="en-US" sz="2800" dirty="0"/>
              <a:t>, nous </a:t>
            </a:r>
            <a:r>
              <a:rPr lang="en-US" sz="2800" dirty="0" err="1"/>
              <a:t>utilisons</a:t>
            </a:r>
            <a:r>
              <a:rPr lang="en-US" sz="2800" dirty="0"/>
              <a:t>:</a:t>
            </a:r>
          </a:p>
          <a:p>
            <a:pPr marL="0" indent="0">
              <a:buNone/>
            </a:pPr>
            <a:r>
              <a:rPr lang="en-US" sz="2800" dirty="0"/>
              <a:t>	des </a:t>
            </a:r>
            <a:r>
              <a:rPr lang="en-US" sz="2800" dirty="0" err="1"/>
              <a:t>modèles</a:t>
            </a:r>
            <a:r>
              <a:rPr lang="en-US" sz="2800" dirty="0"/>
              <a:t> pour essayer de </a:t>
            </a:r>
            <a:r>
              <a:rPr lang="en-US" sz="2800" dirty="0" err="1"/>
              <a:t>comprendre</a:t>
            </a:r>
            <a:r>
              <a:rPr lang="en-US" sz="2800" dirty="0"/>
              <a:t> 	comment </a:t>
            </a:r>
            <a:r>
              <a:rPr lang="en-US" sz="2800" b="1" dirty="0" err="1">
                <a:solidFill>
                  <a:srgbClr val="FF40FF"/>
                </a:solidFill>
              </a:rPr>
              <a:t>sauver</a:t>
            </a:r>
            <a:r>
              <a:rPr lang="en-US" sz="2800" b="1" dirty="0">
                <a:solidFill>
                  <a:srgbClr val="FF40FF"/>
                </a:solidFill>
              </a:rPr>
              <a:t> les populations de </a:t>
            </a:r>
            <a:r>
              <a:rPr lang="en-US" sz="2800" b="1" dirty="0" err="1">
                <a:solidFill>
                  <a:srgbClr val="FF40FF"/>
                </a:solidFill>
              </a:rPr>
              <a:t>l'extinction</a:t>
            </a:r>
            <a:endParaRPr lang="en-US" sz="2800" b="1" dirty="0">
              <a:solidFill>
                <a:srgbClr val="FF40FF"/>
              </a:solidFill>
            </a:endParaRPr>
          </a:p>
          <a:p>
            <a:r>
              <a:rPr lang="en-US" sz="2800" dirty="0"/>
              <a:t>dans la science de </a:t>
            </a:r>
            <a:r>
              <a:rPr lang="en-US" sz="2800" dirty="0" err="1"/>
              <a:t>l'épidémiologie</a:t>
            </a:r>
            <a:r>
              <a:rPr lang="en-US" sz="2800" dirty="0"/>
              <a:t>, nous </a:t>
            </a:r>
            <a:r>
              <a:rPr lang="en-US" sz="2800" dirty="0" err="1"/>
              <a:t>utilisons</a:t>
            </a:r>
            <a:r>
              <a:rPr lang="en-US" sz="2800" dirty="0"/>
              <a:t>: </a:t>
            </a:r>
          </a:p>
          <a:p>
            <a:pPr marL="342900" lvl="1" indent="0">
              <a:buNone/>
            </a:pPr>
            <a:r>
              <a:rPr lang="en-US" sz="2800" dirty="0"/>
              <a:t>	des </a:t>
            </a:r>
            <a:r>
              <a:rPr lang="en-US" sz="2800" dirty="0" err="1"/>
              <a:t>modèles</a:t>
            </a:r>
            <a:r>
              <a:rPr lang="en-US" sz="2800" dirty="0"/>
              <a:t> pour essayer de </a:t>
            </a:r>
            <a:r>
              <a:rPr lang="en-US" sz="2800" dirty="0" err="1"/>
              <a:t>comprendre</a:t>
            </a:r>
            <a:r>
              <a:rPr lang="en-US" sz="2800" dirty="0"/>
              <a:t> 	comment </a:t>
            </a:r>
            <a:r>
              <a:rPr lang="en-US" sz="2800" b="1" dirty="0">
                <a:solidFill>
                  <a:srgbClr val="FF40FF"/>
                </a:solidFill>
              </a:rPr>
              <a:t>faire </a:t>
            </a:r>
            <a:r>
              <a:rPr lang="en-US" sz="2800" b="1" dirty="0" err="1">
                <a:solidFill>
                  <a:srgbClr val="FF40FF"/>
                </a:solidFill>
              </a:rPr>
              <a:t>disparaître</a:t>
            </a:r>
            <a:r>
              <a:rPr lang="en-US" sz="2800" b="1" dirty="0">
                <a:solidFill>
                  <a:srgbClr val="FF40FF"/>
                </a:solidFill>
              </a:rPr>
              <a:t> les populations de 	parasites</a:t>
            </a:r>
          </a:p>
          <a:p>
            <a:endParaRPr lang="en-US" sz="2800" b="1" dirty="0">
              <a:solidFill>
                <a:srgbClr val="FF40F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C14153-C43F-714D-84E6-3957687BBA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9568"/>
          <a:stretch/>
        </p:blipFill>
        <p:spPr>
          <a:xfrm>
            <a:off x="2463801" y="4747548"/>
            <a:ext cx="4647292" cy="1945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4959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34DDAD-2E57-F04C-8ED5-5431C20B4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Notre </a:t>
            </a:r>
            <a:r>
              <a:rPr lang="en-US" dirty="0" err="1"/>
              <a:t>cours</a:t>
            </a:r>
            <a:r>
              <a:rPr lang="en-US" dirty="0"/>
              <a:t> combine les sciences de </a:t>
            </a:r>
            <a:r>
              <a:rPr lang="en-US" dirty="0" err="1"/>
              <a:t>l'écologie</a:t>
            </a:r>
            <a:r>
              <a:rPr lang="en-US" dirty="0"/>
              <a:t> et de </a:t>
            </a:r>
            <a:r>
              <a:rPr lang="en-US" dirty="0" err="1"/>
              <a:t>l'épidémiologie</a:t>
            </a:r>
            <a:r>
              <a:rPr lang="en-US" dirty="0"/>
              <a:t>…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FCFBC79-2500-D949-B534-C1A5912534F0}"/>
              </a:ext>
            </a:extLst>
          </p:cNvPr>
          <p:cNvSpPr txBox="1">
            <a:spLocks/>
          </p:cNvSpPr>
          <p:nvPr/>
        </p:nvSpPr>
        <p:spPr>
          <a:xfrm>
            <a:off x="745588" y="1673104"/>
            <a:ext cx="8080912" cy="5719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dans la science de </a:t>
            </a:r>
            <a:r>
              <a:rPr lang="en-US" sz="2800" dirty="0" err="1"/>
              <a:t>l'écologie</a:t>
            </a:r>
            <a:r>
              <a:rPr lang="en-US" sz="2800" dirty="0"/>
              <a:t>, nous </a:t>
            </a:r>
            <a:r>
              <a:rPr lang="en-US" sz="2800" dirty="0" err="1"/>
              <a:t>utilisons</a:t>
            </a:r>
            <a:r>
              <a:rPr lang="en-US" sz="2800" dirty="0"/>
              <a:t>:</a:t>
            </a:r>
          </a:p>
          <a:p>
            <a:pPr marL="0" indent="0">
              <a:buNone/>
            </a:pPr>
            <a:r>
              <a:rPr lang="en-US" sz="2800" dirty="0"/>
              <a:t>	des </a:t>
            </a:r>
            <a:r>
              <a:rPr lang="en-US" sz="2800" dirty="0" err="1"/>
              <a:t>modèles</a:t>
            </a:r>
            <a:r>
              <a:rPr lang="en-US" sz="2800" dirty="0"/>
              <a:t> pour essayer de </a:t>
            </a:r>
            <a:r>
              <a:rPr lang="en-US" sz="2800" dirty="0" err="1"/>
              <a:t>comprendre</a:t>
            </a:r>
            <a:r>
              <a:rPr lang="en-US" sz="2800" dirty="0"/>
              <a:t> 	comment </a:t>
            </a:r>
            <a:r>
              <a:rPr lang="en-US" sz="2800" b="1" dirty="0" err="1">
                <a:solidFill>
                  <a:srgbClr val="FF40FF"/>
                </a:solidFill>
              </a:rPr>
              <a:t>sauver</a:t>
            </a:r>
            <a:r>
              <a:rPr lang="en-US" sz="2800" b="1" dirty="0">
                <a:solidFill>
                  <a:srgbClr val="FF40FF"/>
                </a:solidFill>
              </a:rPr>
              <a:t> les populations de </a:t>
            </a:r>
            <a:r>
              <a:rPr lang="en-US" sz="2800" b="1" dirty="0" err="1">
                <a:solidFill>
                  <a:srgbClr val="FF40FF"/>
                </a:solidFill>
              </a:rPr>
              <a:t>l'extinction</a:t>
            </a:r>
            <a:endParaRPr lang="en-US" sz="2800" b="1" dirty="0">
              <a:solidFill>
                <a:srgbClr val="FF40FF"/>
              </a:solidFill>
            </a:endParaRPr>
          </a:p>
          <a:p>
            <a:r>
              <a:rPr lang="en-US" sz="2800" dirty="0"/>
              <a:t>dans la science de </a:t>
            </a:r>
            <a:r>
              <a:rPr lang="en-US" sz="2800" dirty="0" err="1"/>
              <a:t>l'épidémiologie</a:t>
            </a:r>
            <a:r>
              <a:rPr lang="en-US" sz="2800" dirty="0"/>
              <a:t>, nous </a:t>
            </a:r>
            <a:r>
              <a:rPr lang="en-US" sz="2800" dirty="0" err="1"/>
              <a:t>utilisons</a:t>
            </a:r>
            <a:r>
              <a:rPr lang="en-US" sz="2800" dirty="0"/>
              <a:t> </a:t>
            </a:r>
          </a:p>
          <a:p>
            <a:pPr marL="342900" lvl="1" indent="0">
              <a:buNone/>
            </a:pPr>
            <a:r>
              <a:rPr lang="en-US" sz="2800" dirty="0"/>
              <a:t>	des </a:t>
            </a:r>
            <a:r>
              <a:rPr lang="en-US" sz="2800" dirty="0" err="1"/>
              <a:t>modèles</a:t>
            </a:r>
            <a:r>
              <a:rPr lang="en-US" sz="2800" dirty="0"/>
              <a:t> pour essayer de </a:t>
            </a:r>
            <a:r>
              <a:rPr lang="en-US" sz="2800" dirty="0" err="1"/>
              <a:t>comprendre</a:t>
            </a:r>
            <a:r>
              <a:rPr lang="en-US" sz="2800" dirty="0"/>
              <a:t> 	comment </a:t>
            </a:r>
            <a:r>
              <a:rPr lang="en-US" sz="2800" b="1" dirty="0">
                <a:solidFill>
                  <a:srgbClr val="FF40FF"/>
                </a:solidFill>
              </a:rPr>
              <a:t>faire </a:t>
            </a:r>
            <a:r>
              <a:rPr lang="en-US" sz="2800" b="1" dirty="0" err="1">
                <a:solidFill>
                  <a:srgbClr val="FF40FF"/>
                </a:solidFill>
              </a:rPr>
              <a:t>disparaître</a:t>
            </a:r>
            <a:r>
              <a:rPr lang="en-US" sz="2800" b="1" dirty="0">
                <a:solidFill>
                  <a:srgbClr val="FF40FF"/>
                </a:solidFill>
              </a:rPr>
              <a:t> les populations de 	parasites</a:t>
            </a:r>
          </a:p>
          <a:p>
            <a:r>
              <a:rPr lang="en-US" sz="2800" dirty="0"/>
              <a:t>les </a:t>
            </a:r>
            <a:r>
              <a:rPr lang="en-US" sz="2800" dirty="0" err="1"/>
              <a:t>mathématiques</a:t>
            </a:r>
            <a:r>
              <a:rPr lang="en-US" sz="2800" dirty="0"/>
              <a:t> qui </a:t>
            </a:r>
            <a:r>
              <a:rPr lang="en-US" sz="2800" dirty="0" err="1"/>
              <a:t>soutiennent</a:t>
            </a:r>
            <a:r>
              <a:rPr lang="en-US" sz="2800" dirty="0"/>
              <a:t> les deux sciences</a:t>
            </a:r>
          </a:p>
          <a:p>
            <a:pPr marL="342900" lvl="1" indent="0">
              <a:buNone/>
            </a:pPr>
            <a:r>
              <a:rPr lang="en-US" sz="2800" dirty="0"/>
              <a:t>	</a:t>
            </a:r>
            <a:r>
              <a:rPr lang="en-US" sz="2800" dirty="0" err="1"/>
              <a:t>sont</a:t>
            </a:r>
            <a:r>
              <a:rPr lang="en-US" sz="2800" dirty="0"/>
              <a:t> </a:t>
            </a:r>
            <a:r>
              <a:rPr lang="en-US" sz="2800" dirty="0" err="1"/>
              <a:t>en</a:t>
            </a:r>
            <a:r>
              <a:rPr lang="en-US" sz="2800" dirty="0"/>
              <a:t> </a:t>
            </a:r>
            <a:r>
              <a:rPr lang="en-US" sz="2800" dirty="0" err="1"/>
              <a:t>grande</a:t>
            </a:r>
            <a:r>
              <a:rPr lang="en-US" sz="2800" dirty="0"/>
              <a:t> </a:t>
            </a:r>
            <a:r>
              <a:rPr lang="en-US" sz="2800" dirty="0" err="1"/>
              <a:t>partie</a:t>
            </a:r>
            <a:r>
              <a:rPr lang="en-US" sz="2800" dirty="0"/>
              <a:t> les </a:t>
            </a:r>
            <a:r>
              <a:rPr lang="en-US" sz="2800" dirty="0" err="1"/>
              <a:t>mêmes</a:t>
            </a:r>
            <a:endParaRPr lang="en-US" sz="2800" b="1" dirty="0">
              <a:solidFill>
                <a:srgbClr val="FF40FF"/>
              </a:solidFill>
            </a:endParaRPr>
          </a:p>
          <a:p>
            <a:endParaRPr lang="en-US" sz="2800" b="1" dirty="0">
              <a:solidFill>
                <a:srgbClr val="FF4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3197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541D5339-7EBF-CB4B-90D8-4E7CBB88672C}"/>
              </a:ext>
            </a:extLst>
          </p:cNvPr>
          <p:cNvSpPr/>
          <p:nvPr/>
        </p:nvSpPr>
        <p:spPr>
          <a:xfrm rot="5400000" flipV="1">
            <a:off x="731663" y="4487297"/>
            <a:ext cx="1604096" cy="34289"/>
          </a:xfrm>
          <a:prstGeom prst="rect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3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2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D90862C-D245-D446-82A3-946739C2F6C4}"/>
              </a:ext>
            </a:extLst>
          </p:cNvPr>
          <p:cNvSpPr/>
          <p:nvPr/>
        </p:nvSpPr>
        <p:spPr>
          <a:xfrm rot="5400000">
            <a:off x="1203574" y="2665640"/>
            <a:ext cx="617658" cy="34289"/>
          </a:xfrm>
          <a:prstGeom prst="rect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3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2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F3829A6-84EF-4949-A671-F258D258B09C}"/>
              </a:ext>
            </a:extLst>
          </p:cNvPr>
          <p:cNvSpPr/>
          <p:nvPr/>
        </p:nvSpPr>
        <p:spPr>
          <a:xfrm rot="5400000">
            <a:off x="1301269" y="2196334"/>
            <a:ext cx="414126" cy="3428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3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2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30" name="Freeform 29">
            <a:extLst>
              <a:ext uri="{FF2B5EF4-FFF2-40B4-BE49-F238E27FC236}">
                <a16:creationId xmlns:a16="http://schemas.microsoft.com/office/drawing/2014/main" id="{F8206B63-760A-EF40-B5FC-6750027B3747}"/>
              </a:ext>
            </a:extLst>
          </p:cNvPr>
          <p:cNvSpPr/>
          <p:nvPr/>
        </p:nvSpPr>
        <p:spPr>
          <a:xfrm>
            <a:off x="78035" y="2630122"/>
            <a:ext cx="3118546" cy="1659402"/>
          </a:xfrm>
          <a:custGeom>
            <a:avLst/>
            <a:gdLst>
              <a:gd name="connsiteX0" fmla="*/ 0 w 1790836"/>
              <a:gd name="connsiteY0" fmla="*/ 139368 h 1393675"/>
              <a:gd name="connsiteX1" fmla="*/ 139368 w 1790836"/>
              <a:gd name="connsiteY1" fmla="*/ 0 h 1393675"/>
              <a:gd name="connsiteX2" fmla="*/ 1651469 w 1790836"/>
              <a:gd name="connsiteY2" fmla="*/ 0 h 1393675"/>
              <a:gd name="connsiteX3" fmla="*/ 1790837 w 1790836"/>
              <a:gd name="connsiteY3" fmla="*/ 139368 h 1393675"/>
              <a:gd name="connsiteX4" fmla="*/ 1790836 w 1790836"/>
              <a:gd name="connsiteY4" fmla="*/ 1254308 h 1393675"/>
              <a:gd name="connsiteX5" fmla="*/ 1651468 w 1790836"/>
              <a:gd name="connsiteY5" fmla="*/ 1393676 h 1393675"/>
              <a:gd name="connsiteX6" fmla="*/ 139368 w 1790836"/>
              <a:gd name="connsiteY6" fmla="*/ 1393675 h 1393675"/>
              <a:gd name="connsiteX7" fmla="*/ 0 w 1790836"/>
              <a:gd name="connsiteY7" fmla="*/ 1254307 h 1393675"/>
              <a:gd name="connsiteX8" fmla="*/ 0 w 1790836"/>
              <a:gd name="connsiteY8" fmla="*/ 139368 h 1393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90836" h="1393675">
                <a:moveTo>
                  <a:pt x="0" y="139368"/>
                </a:moveTo>
                <a:cubicBezTo>
                  <a:pt x="0" y="62397"/>
                  <a:pt x="62397" y="0"/>
                  <a:pt x="139368" y="0"/>
                </a:cubicBezTo>
                <a:lnTo>
                  <a:pt x="1651469" y="0"/>
                </a:lnTo>
                <a:cubicBezTo>
                  <a:pt x="1728440" y="0"/>
                  <a:pt x="1790837" y="62397"/>
                  <a:pt x="1790837" y="139368"/>
                </a:cubicBezTo>
                <a:cubicBezTo>
                  <a:pt x="1790837" y="511015"/>
                  <a:pt x="1790836" y="882661"/>
                  <a:pt x="1790836" y="1254308"/>
                </a:cubicBezTo>
                <a:cubicBezTo>
                  <a:pt x="1790836" y="1331279"/>
                  <a:pt x="1728439" y="1393676"/>
                  <a:pt x="1651468" y="1393676"/>
                </a:cubicBezTo>
                <a:lnTo>
                  <a:pt x="139368" y="1393675"/>
                </a:lnTo>
                <a:cubicBezTo>
                  <a:pt x="62397" y="1393675"/>
                  <a:pt x="0" y="1331278"/>
                  <a:pt x="0" y="1254307"/>
                </a:cubicBezTo>
                <a:lnTo>
                  <a:pt x="0" y="139368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6334" tIns="76334" rIns="76334" bIns="76334" numCol="1" spcCol="1270" anchor="t" anchorCtr="0">
            <a:noAutofit/>
          </a:bodyPr>
          <a:lstStyle/>
          <a:p>
            <a:pPr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200" b="1" dirty="0">
                <a:solidFill>
                  <a:schemeClr val="tx1"/>
                </a:solidFill>
              </a:rPr>
              <a:t>Tuesday: “Understanding Your System”</a:t>
            </a:r>
          </a:p>
          <a:p>
            <a:pPr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200" dirty="0">
                <a:solidFill>
                  <a:srgbClr val="C00000"/>
                </a:solidFill>
              </a:rPr>
              <a:t>● Data and Models</a:t>
            </a:r>
          </a:p>
          <a:p>
            <a:pPr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200" dirty="0">
                <a:solidFill>
                  <a:schemeClr val="accent1"/>
                </a:solidFill>
              </a:rPr>
              <a:t>● Reviewing Concepts in Mathematics</a:t>
            </a:r>
          </a:p>
          <a:p>
            <a:pPr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200" dirty="0">
                <a:solidFill>
                  <a:schemeClr val="accent6">
                    <a:lumMod val="75000"/>
                  </a:schemeClr>
                </a:solidFill>
              </a:rPr>
              <a:t>● Student Introductions &amp; Presentations</a:t>
            </a:r>
          </a:p>
          <a:p>
            <a:pPr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200" dirty="0">
                <a:solidFill>
                  <a:schemeClr val="accent6">
                    <a:lumMod val="75000"/>
                  </a:schemeClr>
                </a:solidFill>
              </a:rPr>
              <a:t>● Formulating Research Questions</a:t>
            </a:r>
          </a:p>
          <a:p>
            <a:pPr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200" dirty="0">
                <a:solidFill>
                  <a:srgbClr val="C00000"/>
                </a:solidFill>
              </a:rPr>
              <a:t>● Study Design and Data Collection</a:t>
            </a:r>
          </a:p>
          <a:p>
            <a:pPr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200" dirty="0">
                <a:solidFill>
                  <a:srgbClr val="7030A0"/>
                </a:solidFill>
              </a:rPr>
              <a:t>● Designing Studies in R</a:t>
            </a:r>
          </a:p>
          <a:p>
            <a:pPr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200" dirty="0">
              <a:solidFill>
                <a:schemeClr val="tx1"/>
              </a:solidFill>
            </a:endParaRPr>
          </a:p>
          <a:p>
            <a:pPr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9D604E4-E954-CA4C-81C5-CEFFCD57D59E}"/>
              </a:ext>
            </a:extLst>
          </p:cNvPr>
          <p:cNvSpPr/>
          <p:nvPr/>
        </p:nvSpPr>
        <p:spPr>
          <a:xfrm rot="10800000">
            <a:off x="1969854" y="5295628"/>
            <a:ext cx="1420856" cy="34289"/>
          </a:xfrm>
          <a:prstGeom prst="rect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3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2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8BE09EE-067F-1444-9CF1-34A842F12627}"/>
              </a:ext>
            </a:extLst>
          </p:cNvPr>
          <p:cNvSpPr/>
          <p:nvPr/>
        </p:nvSpPr>
        <p:spPr>
          <a:xfrm rot="5400000">
            <a:off x="4104681" y="3224798"/>
            <a:ext cx="1835432" cy="34430"/>
          </a:xfrm>
          <a:prstGeom prst="rect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3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2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37" name="Freeform 36">
            <a:extLst>
              <a:ext uri="{FF2B5EF4-FFF2-40B4-BE49-F238E27FC236}">
                <a16:creationId xmlns:a16="http://schemas.microsoft.com/office/drawing/2014/main" id="{EC7DD084-F0C5-5544-A587-694D98B80C2C}"/>
              </a:ext>
            </a:extLst>
          </p:cNvPr>
          <p:cNvSpPr/>
          <p:nvPr/>
        </p:nvSpPr>
        <p:spPr>
          <a:xfrm>
            <a:off x="3579836" y="3318304"/>
            <a:ext cx="2911811" cy="2056202"/>
          </a:xfrm>
          <a:custGeom>
            <a:avLst/>
            <a:gdLst>
              <a:gd name="connsiteX0" fmla="*/ 0 w 2743248"/>
              <a:gd name="connsiteY0" fmla="*/ 240621 h 2406205"/>
              <a:gd name="connsiteX1" fmla="*/ 240621 w 2743248"/>
              <a:gd name="connsiteY1" fmla="*/ 0 h 2406205"/>
              <a:gd name="connsiteX2" fmla="*/ 2502628 w 2743248"/>
              <a:gd name="connsiteY2" fmla="*/ 0 h 2406205"/>
              <a:gd name="connsiteX3" fmla="*/ 2743249 w 2743248"/>
              <a:gd name="connsiteY3" fmla="*/ 240621 h 2406205"/>
              <a:gd name="connsiteX4" fmla="*/ 2743248 w 2743248"/>
              <a:gd name="connsiteY4" fmla="*/ 2165585 h 2406205"/>
              <a:gd name="connsiteX5" fmla="*/ 2502627 w 2743248"/>
              <a:gd name="connsiteY5" fmla="*/ 2406206 h 2406205"/>
              <a:gd name="connsiteX6" fmla="*/ 240621 w 2743248"/>
              <a:gd name="connsiteY6" fmla="*/ 2406205 h 2406205"/>
              <a:gd name="connsiteX7" fmla="*/ 0 w 2743248"/>
              <a:gd name="connsiteY7" fmla="*/ 2165584 h 2406205"/>
              <a:gd name="connsiteX8" fmla="*/ 0 w 2743248"/>
              <a:gd name="connsiteY8" fmla="*/ 240621 h 2406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43248" h="2406205">
                <a:moveTo>
                  <a:pt x="0" y="240621"/>
                </a:moveTo>
                <a:cubicBezTo>
                  <a:pt x="0" y="107730"/>
                  <a:pt x="107730" y="0"/>
                  <a:pt x="240621" y="0"/>
                </a:cubicBezTo>
                <a:lnTo>
                  <a:pt x="2502628" y="0"/>
                </a:lnTo>
                <a:cubicBezTo>
                  <a:pt x="2635519" y="0"/>
                  <a:pt x="2743249" y="107730"/>
                  <a:pt x="2743249" y="240621"/>
                </a:cubicBezTo>
                <a:cubicBezTo>
                  <a:pt x="2743249" y="882276"/>
                  <a:pt x="2743248" y="1523930"/>
                  <a:pt x="2743248" y="2165585"/>
                </a:cubicBezTo>
                <a:cubicBezTo>
                  <a:pt x="2743248" y="2298476"/>
                  <a:pt x="2635518" y="2406206"/>
                  <a:pt x="2502627" y="2406206"/>
                </a:cubicBezTo>
                <a:lnTo>
                  <a:pt x="240621" y="2406205"/>
                </a:lnTo>
                <a:cubicBezTo>
                  <a:pt x="107730" y="2406205"/>
                  <a:pt x="0" y="2298475"/>
                  <a:pt x="0" y="2165584"/>
                </a:cubicBezTo>
                <a:lnTo>
                  <a:pt x="0" y="240621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8576" tIns="98576" rIns="98576" bIns="98576" numCol="1" spcCol="1270" anchor="t" anchorCtr="0">
            <a:noAutofit/>
          </a:bodyPr>
          <a:lstStyle/>
          <a:p>
            <a:pPr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200" b="1" dirty="0">
                <a:solidFill>
                  <a:schemeClr val="tx1"/>
                </a:solidFill>
              </a:rPr>
              <a:t>Friday: “Refining Your Work” </a:t>
            </a:r>
          </a:p>
          <a:p>
            <a:pPr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200" dirty="0">
                <a:solidFill>
                  <a:srgbClr val="C00000"/>
                </a:solidFill>
              </a:rPr>
              <a:t>● Model Fitting – The Basic Concept</a:t>
            </a:r>
          </a:p>
          <a:p>
            <a:pPr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200" dirty="0">
                <a:solidFill>
                  <a:srgbClr val="C00000"/>
                </a:solidFill>
              </a:rPr>
              <a:t>● Model Selection and Comparison</a:t>
            </a:r>
          </a:p>
          <a:p>
            <a:pPr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200" dirty="0">
                <a:solidFill>
                  <a:schemeClr val="accent1"/>
                </a:solidFill>
              </a:rPr>
              <a:t>● Discussion of a scientific paper</a:t>
            </a:r>
          </a:p>
          <a:p>
            <a:pPr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200" dirty="0">
                <a:solidFill>
                  <a:schemeClr val="accent1"/>
                </a:solidFill>
              </a:rPr>
              <a:t>● Epidemic Cards</a:t>
            </a:r>
          </a:p>
          <a:p>
            <a:pPr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200" dirty="0">
                <a:solidFill>
                  <a:srgbClr val="7030A0"/>
                </a:solidFill>
              </a:rPr>
              <a:t>● Model Fitting with Epidemic Cards</a:t>
            </a:r>
          </a:p>
          <a:p>
            <a:pPr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200" dirty="0">
                <a:solidFill>
                  <a:schemeClr val="accent6">
                    <a:lumMod val="75000"/>
                  </a:schemeClr>
                </a:solidFill>
              </a:rPr>
              <a:t>● Final research plans</a:t>
            </a:r>
          </a:p>
          <a:p>
            <a:pPr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200" dirty="0">
                <a:solidFill>
                  <a:schemeClr val="accent6">
                    <a:lumMod val="75000"/>
                  </a:schemeClr>
                </a:solidFill>
              </a:rPr>
              <a:t>● Research snapshots</a:t>
            </a:r>
          </a:p>
          <a:p>
            <a:pPr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200" dirty="0">
              <a:solidFill>
                <a:schemeClr val="tx1"/>
              </a:solidFill>
            </a:endParaRPr>
          </a:p>
          <a:p>
            <a:pPr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02D5634-44F5-3E43-8F00-1263719A29FF}"/>
              </a:ext>
            </a:extLst>
          </p:cNvPr>
          <p:cNvSpPr/>
          <p:nvPr/>
        </p:nvSpPr>
        <p:spPr>
          <a:xfrm rot="5400000" flipV="1">
            <a:off x="7385474" y="3720508"/>
            <a:ext cx="841424" cy="3701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3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2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39" name="Freeform 38">
            <a:extLst>
              <a:ext uri="{FF2B5EF4-FFF2-40B4-BE49-F238E27FC236}">
                <a16:creationId xmlns:a16="http://schemas.microsoft.com/office/drawing/2014/main" id="{9A724F5D-9A62-1A46-BD04-F05187F5354F}"/>
              </a:ext>
            </a:extLst>
          </p:cNvPr>
          <p:cNvSpPr/>
          <p:nvPr/>
        </p:nvSpPr>
        <p:spPr>
          <a:xfrm>
            <a:off x="6492770" y="1958748"/>
            <a:ext cx="2589813" cy="1470252"/>
          </a:xfrm>
          <a:custGeom>
            <a:avLst/>
            <a:gdLst>
              <a:gd name="connsiteX0" fmla="*/ 0 w 2615623"/>
              <a:gd name="connsiteY0" fmla="*/ 193785 h 1937852"/>
              <a:gd name="connsiteX1" fmla="*/ 193785 w 2615623"/>
              <a:gd name="connsiteY1" fmla="*/ 0 h 1937852"/>
              <a:gd name="connsiteX2" fmla="*/ 2421838 w 2615623"/>
              <a:gd name="connsiteY2" fmla="*/ 0 h 1937852"/>
              <a:gd name="connsiteX3" fmla="*/ 2615623 w 2615623"/>
              <a:gd name="connsiteY3" fmla="*/ 193785 h 1937852"/>
              <a:gd name="connsiteX4" fmla="*/ 2615623 w 2615623"/>
              <a:gd name="connsiteY4" fmla="*/ 1744067 h 1937852"/>
              <a:gd name="connsiteX5" fmla="*/ 2421838 w 2615623"/>
              <a:gd name="connsiteY5" fmla="*/ 1937852 h 1937852"/>
              <a:gd name="connsiteX6" fmla="*/ 193785 w 2615623"/>
              <a:gd name="connsiteY6" fmla="*/ 1937852 h 1937852"/>
              <a:gd name="connsiteX7" fmla="*/ 0 w 2615623"/>
              <a:gd name="connsiteY7" fmla="*/ 1744067 h 1937852"/>
              <a:gd name="connsiteX8" fmla="*/ 0 w 2615623"/>
              <a:gd name="connsiteY8" fmla="*/ 193785 h 1937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15623" h="1937852">
                <a:moveTo>
                  <a:pt x="0" y="193785"/>
                </a:moveTo>
                <a:cubicBezTo>
                  <a:pt x="0" y="86760"/>
                  <a:pt x="86760" y="0"/>
                  <a:pt x="193785" y="0"/>
                </a:cubicBezTo>
                <a:lnTo>
                  <a:pt x="2421838" y="0"/>
                </a:lnTo>
                <a:cubicBezTo>
                  <a:pt x="2528863" y="0"/>
                  <a:pt x="2615623" y="86760"/>
                  <a:pt x="2615623" y="193785"/>
                </a:cubicBezTo>
                <a:lnTo>
                  <a:pt x="2615623" y="1744067"/>
                </a:lnTo>
                <a:cubicBezTo>
                  <a:pt x="2615623" y="1851092"/>
                  <a:pt x="2528863" y="1937852"/>
                  <a:pt x="2421838" y="1937852"/>
                </a:cubicBezTo>
                <a:lnTo>
                  <a:pt x="193785" y="1937852"/>
                </a:lnTo>
                <a:cubicBezTo>
                  <a:pt x="86760" y="1937852"/>
                  <a:pt x="0" y="1851092"/>
                  <a:pt x="0" y="1744067"/>
                </a:cubicBezTo>
                <a:lnTo>
                  <a:pt x="0" y="193785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8289" tIns="88289" rIns="88289" bIns="88289" numCol="1" spcCol="1270" anchor="t" anchorCtr="0">
            <a:noAutofit/>
          </a:bodyPr>
          <a:lstStyle/>
          <a:p>
            <a:pPr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200" b="1" dirty="0">
                <a:solidFill>
                  <a:schemeClr val="tx1"/>
                </a:solidFill>
              </a:rPr>
              <a:t>Saturday: “Putting it All in Perspective”</a:t>
            </a:r>
          </a:p>
          <a:p>
            <a:pPr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200" dirty="0">
                <a:solidFill>
                  <a:srgbClr val="C00000"/>
                </a:solidFill>
              </a:rPr>
              <a:t>● Modeling in Practice: The Lifecycle of a Modeling Project</a:t>
            </a:r>
          </a:p>
          <a:p>
            <a:pPr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200" dirty="0">
                <a:solidFill>
                  <a:schemeClr val="accent6">
                    <a:lumMod val="75000"/>
                  </a:schemeClr>
                </a:solidFill>
              </a:rPr>
              <a:t>● Mentor Research Presentations</a:t>
            </a:r>
          </a:p>
          <a:p>
            <a:pPr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200" dirty="0">
                <a:solidFill>
                  <a:srgbClr val="C00000"/>
                </a:solidFill>
              </a:rPr>
              <a:t>● Looking Back</a:t>
            </a:r>
          </a:p>
          <a:p>
            <a:pPr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40" name="Freeform 39">
            <a:extLst>
              <a:ext uri="{FF2B5EF4-FFF2-40B4-BE49-F238E27FC236}">
                <a16:creationId xmlns:a16="http://schemas.microsoft.com/office/drawing/2014/main" id="{CA886988-76B8-2648-AC5E-E606AB0965AC}"/>
              </a:ext>
            </a:extLst>
          </p:cNvPr>
          <p:cNvSpPr/>
          <p:nvPr/>
        </p:nvSpPr>
        <p:spPr>
          <a:xfrm>
            <a:off x="6589591" y="4134694"/>
            <a:ext cx="2492992" cy="504155"/>
          </a:xfrm>
          <a:custGeom>
            <a:avLst/>
            <a:gdLst>
              <a:gd name="connsiteX0" fmla="*/ 0 w 2168164"/>
              <a:gd name="connsiteY0" fmla="*/ 81885 h 818852"/>
              <a:gd name="connsiteX1" fmla="*/ 81885 w 2168164"/>
              <a:gd name="connsiteY1" fmla="*/ 0 h 818852"/>
              <a:gd name="connsiteX2" fmla="*/ 2086279 w 2168164"/>
              <a:gd name="connsiteY2" fmla="*/ 0 h 818852"/>
              <a:gd name="connsiteX3" fmla="*/ 2168164 w 2168164"/>
              <a:gd name="connsiteY3" fmla="*/ 81885 h 818852"/>
              <a:gd name="connsiteX4" fmla="*/ 2168164 w 2168164"/>
              <a:gd name="connsiteY4" fmla="*/ 736967 h 818852"/>
              <a:gd name="connsiteX5" fmla="*/ 2086279 w 2168164"/>
              <a:gd name="connsiteY5" fmla="*/ 818852 h 818852"/>
              <a:gd name="connsiteX6" fmla="*/ 81885 w 2168164"/>
              <a:gd name="connsiteY6" fmla="*/ 818852 h 818852"/>
              <a:gd name="connsiteX7" fmla="*/ 0 w 2168164"/>
              <a:gd name="connsiteY7" fmla="*/ 736967 h 818852"/>
              <a:gd name="connsiteX8" fmla="*/ 0 w 2168164"/>
              <a:gd name="connsiteY8" fmla="*/ 81885 h 818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68164" h="818852">
                <a:moveTo>
                  <a:pt x="0" y="81885"/>
                </a:moveTo>
                <a:cubicBezTo>
                  <a:pt x="0" y="36661"/>
                  <a:pt x="36661" y="0"/>
                  <a:pt x="81885" y="0"/>
                </a:cubicBezTo>
                <a:lnTo>
                  <a:pt x="2086279" y="0"/>
                </a:lnTo>
                <a:cubicBezTo>
                  <a:pt x="2131503" y="0"/>
                  <a:pt x="2168164" y="36661"/>
                  <a:pt x="2168164" y="81885"/>
                </a:cubicBezTo>
                <a:lnTo>
                  <a:pt x="2168164" y="736967"/>
                </a:lnTo>
                <a:cubicBezTo>
                  <a:pt x="2168164" y="782191"/>
                  <a:pt x="2131503" y="818852"/>
                  <a:pt x="2086279" y="818852"/>
                </a:cubicBezTo>
                <a:lnTo>
                  <a:pt x="81885" y="818852"/>
                </a:lnTo>
                <a:cubicBezTo>
                  <a:pt x="36661" y="818852"/>
                  <a:pt x="0" y="782191"/>
                  <a:pt x="0" y="736967"/>
                </a:cubicBezTo>
                <a:lnTo>
                  <a:pt x="0" y="81885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3707" tIns="63707" rIns="63707" bIns="63707" numCol="1" spcCol="1270" anchor="t" anchorCtr="0">
            <a:noAutofit/>
          </a:bodyPr>
          <a:lstStyle/>
          <a:p>
            <a:pPr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200" b="1" dirty="0">
                <a:solidFill>
                  <a:schemeClr val="tx1"/>
                </a:solidFill>
              </a:rPr>
              <a:t>Tuesday: “Sharing Your Work”</a:t>
            </a:r>
          </a:p>
          <a:p>
            <a:pPr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200" dirty="0">
                <a:solidFill>
                  <a:schemeClr val="accent6">
                    <a:lumMod val="75000"/>
                  </a:schemeClr>
                </a:solidFill>
              </a:rPr>
              <a:t>● Final student presentations</a:t>
            </a:r>
          </a:p>
        </p:txBody>
      </p:sp>
      <p:sp>
        <p:nvSpPr>
          <p:cNvPr id="42" name="Freeform 41">
            <a:extLst>
              <a:ext uri="{FF2B5EF4-FFF2-40B4-BE49-F238E27FC236}">
                <a16:creationId xmlns:a16="http://schemas.microsoft.com/office/drawing/2014/main" id="{B861EE36-3589-5346-80FA-6781153332C8}"/>
              </a:ext>
            </a:extLst>
          </p:cNvPr>
          <p:cNvSpPr/>
          <p:nvPr/>
        </p:nvSpPr>
        <p:spPr>
          <a:xfrm>
            <a:off x="7126560" y="878765"/>
            <a:ext cx="2037805" cy="664074"/>
          </a:xfrm>
          <a:custGeom>
            <a:avLst/>
            <a:gdLst>
              <a:gd name="connsiteX0" fmla="*/ 0 w 1790836"/>
              <a:gd name="connsiteY0" fmla="*/ 139368 h 1393675"/>
              <a:gd name="connsiteX1" fmla="*/ 139368 w 1790836"/>
              <a:gd name="connsiteY1" fmla="*/ 0 h 1393675"/>
              <a:gd name="connsiteX2" fmla="*/ 1651469 w 1790836"/>
              <a:gd name="connsiteY2" fmla="*/ 0 h 1393675"/>
              <a:gd name="connsiteX3" fmla="*/ 1790837 w 1790836"/>
              <a:gd name="connsiteY3" fmla="*/ 139368 h 1393675"/>
              <a:gd name="connsiteX4" fmla="*/ 1790836 w 1790836"/>
              <a:gd name="connsiteY4" fmla="*/ 1254308 h 1393675"/>
              <a:gd name="connsiteX5" fmla="*/ 1651468 w 1790836"/>
              <a:gd name="connsiteY5" fmla="*/ 1393676 h 1393675"/>
              <a:gd name="connsiteX6" fmla="*/ 139368 w 1790836"/>
              <a:gd name="connsiteY6" fmla="*/ 1393675 h 1393675"/>
              <a:gd name="connsiteX7" fmla="*/ 0 w 1790836"/>
              <a:gd name="connsiteY7" fmla="*/ 1254307 h 1393675"/>
              <a:gd name="connsiteX8" fmla="*/ 0 w 1790836"/>
              <a:gd name="connsiteY8" fmla="*/ 139368 h 1393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90836" h="1393675">
                <a:moveTo>
                  <a:pt x="0" y="139368"/>
                </a:moveTo>
                <a:cubicBezTo>
                  <a:pt x="0" y="62397"/>
                  <a:pt x="62397" y="0"/>
                  <a:pt x="139368" y="0"/>
                </a:cubicBezTo>
                <a:lnTo>
                  <a:pt x="1651469" y="0"/>
                </a:lnTo>
                <a:cubicBezTo>
                  <a:pt x="1728440" y="0"/>
                  <a:pt x="1790837" y="62397"/>
                  <a:pt x="1790837" y="139368"/>
                </a:cubicBezTo>
                <a:cubicBezTo>
                  <a:pt x="1790837" y="511015"/>
                  <a:pt x="1790836" y="882661"/>
                  <a:pt x="1790836" y="1254308"/>
                </a:cubicBezTo>
                <a:cubicBezTo>
                  <a:pt x="1790836" y="1331279"/>
                  <a:pt x="1728439" y="1393676"/>
                  <a:pt x="1651468" y="1393676"/>
                </a:cubicBezTo>
                <a:lnTo>
                  <a:pt x="139368" y="1393675"/>
                </a:lnTo>
                <a:cubicBezTo>
                  <a:pt x="62397" y="1393675"/>
                  <a:pt x="0" y="1331278"/>
                  <a:pt x="0" y="1254307"/>
                </a:cubicBezTo>
                <a:lnTo>
                  <a:pt x="0" y="139368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6334" tIns="76334" rIns="76334" bIns="76334" numCol="1" spcCol="1270" anchor="t" anchorCtr="0">
            <a:noAutofit/>
          </a:bodyPr>
          <a:lstStyle/>
          <a:p>
            <a:pPr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200" b="1" dirty="0">
                <a:solidFill>
                  <a:srgbClr val="7030A0"/>
                </a:solidFill>
              </a:rPr>
              <a:t>● Programming</a:t>
            </a:r>
          </a:p>
          <a:p>
            <a:pPr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200" b="1" dirty="0">
                <a:solidFill>
                  <a:srgbClr val="C00000"/>
                </a:solidFill>
              </a:rPr>
              <a:t>● Lectures</a:t>
            </a:r>
          </a:p>
          <a:p>
            <a:pPr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200" b="1" dirty="0">
                <a:solidFill>
                  <a:schemeClr val="accent1"/>
                </a:solidFill>
              </a:rPr>
              <a:t>● Activities</a:t>
            </a:r>
          </a:p>
          <a:p>
            <a:pPr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</a:rPr>
              <a:t>● Research Development</a:t>
            </a:r>
          </a:p>
          <a:p>
            <a:pPr marL="85725" lvl="1" indent="-85725" defTabSz="433388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C26FC415-EA8C-2947-8CF8-DA5CC25C78C4}"/>
              </a:ext>
            </a:extLst>
          </p:cNvPr>
          <p:cNvSpPr/>
          <p:nvPr/>
        </p:nvSpPr>
        <p:spPr>
          <a:xfrm>
            <a:off x="61417" y="875386"/>
            <a:ext cx="3084257" cy="1385066"/>
          </a:xfrm>
          <a:custGeom>
            <a:avLst/>
            <a:gdLst>
              <a:gd name="connsiteX0" fmla="*/ 0 w 1790836"/>
              <a:gd name="connsiteY0" fmla="*/ 139368 h 1393675"/>
              <a:gd name="connsiteX1" fmla="*/ 139368 w 1790836"/>
              <a:gd name="connsiteY1" fmla="*/ 0 h 1393675"/>
              <a:gd name="connsiteX2" fmla="*/ 1651469 w 1790836"/>
              <a:gd name="connsiteY2" fmla="*/ 0 h 1393675"/>
              <a:gd name="connsiteX3" fmla="*/ 1790837 w 1790836"/>
              <a:gd name="connsiteY3" fmla="*/ 139368 h 1393675"/>
              <a:gd name="connsiteX4" fmla="*/ 1790836 w 1790836"/>
              <a:gd name="connsiteY4" fmla="*/ 1254308 h 1393675"/>
              <a:gd name="connsiteX5" fmla="*/ 1651468 w 1790836"/>
              <a:gd name="connsiteY5" fmla="*/ 1393676 h 1393675"/>
              <a:gd name="connsiteX6" fmla="*/ 139368 w 1790836"/>
              <a:gd name="connsiteY6" fmla="*/ 1393675 h 1393675"/>
              <a:gd name="connsiteX7" fmla="*/ 0 w 1790836"/>
              <a:gd name="connsiteY7" fmla="*/ 1254307 h 1393675"/>
              <a:gd name="connsiteX8" fmla="*/ 0 w 1790836"/>
              <a:gd name="connsiteY8" fmla="*/ 139368 h 1393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90836" h="1393675">
                <a:moveTo>
                  <a:pt x="0" y="139368"/>
                </a:moveTo>
                <a:cubicBezTo>
                  <a:pt x="0" y="62397"/>
                  <a:pt x="62397" y="0"/>
                  <a:pt x="139368" y="0"/>
                </a:cubicBezTo>
                <a:lnTo>
                  <a:pt x="1651469" y="0"/>
                </a:lnTo>
                <a:cubicBezTo>
                  <a:pt x="1728440" y="0"/>
                  <a:pt x="1790837" y="62397"/>
                  <a:pt x="1790837" y="139368"/>
                </a:cubicBezTo>
                <a:cubicBezTo>
                  <a:pt x="1790837" y="511015"/>
                  <a:pt x="1790836" y="882661"/>
                  <a:pt x="1790836" y="1254308"/>
                </a:cubicBezTo>
                <a:cubicBezTo>
                  <a:pt x="1790836" y="1331279"/>
                  <a:pt x="1728439" y="1393676"/>
                  <a:pt x="1651468" y="1393676"/>
                </a:cubicBezTo>
                <a:lnTo>
                  <a:pt x="139368" y="1393675"/>
                </a:lnTo>
                <a:cubicBezTo>
                  <a:pt x="62397" y="1393675"/>
                  <a:pt x="0" y="1331278"/>
                  <a:pt x="0" y="1254307"/>
                </a:cubicBezTo>
                <a:lnTo>
                  <a:pt x="0" y="139368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6334" tIns="76334" rIns="76334" bIns="76334" numCol="1" spcCol="1270" anchor="t" anchorCtr="0">
            <a:noAutofit/>
          </a:bodyPr>
          <a:lstStyle/>
          <a:p>
            <a:pPr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200" b="1" dirty="0">
                <a:solidFill>
                  <a:schemeClr val="tx1"/>
                </a:solidFill>
              </a:rPr>
              <a:t>Saturday/Sunday: R Bootcamp</a:t>
            </a:r>
          </a:p>
          <a:p>
            <a:pPr marL="214313" indent="-214313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7030A0"/>
                </a:solidFill>
              </a:rPr>
              <a:t>Intro to R Studio</a:t>
            </a:r>
          </a:p>
          <a:p>
            <a:pPr marL="214313" indent="-214313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7030A0"/>
                </a:solidFill>
              </a:rPr>
              <a:t>Exploring and Visualizing Data in R</a:t>
            </a:r>
          </a:p>
          <a:p>
            <a:pPr marL="214313" indent="-214313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7030A0"/>
                </a:solidFill>
              </a:rPr>
              <a:t>For-loops, Functions, and If-Else Statements</a:t>
            </a:r>
          </a:p>
          <a:p>
            <a:pPr marL="214313" indent="-214313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7030A0"/>
                </a:solidFill>
              </a:rPr>
              <a:t>Data Cleaning</a:t>
            </a:r>
          </a:p>
          <a:p>
            <a:pPr marL="214313" indent="-214313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7030A0"/>
                </a:solidFill>
              </a:rPr>
              <a:t>Intro to Spatial Visualization &amp; Plotting</a:t>
            </a:r>
          </a:p>
          <a:p>
            <a:pPr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200" b="1" dirty="0">
              <a:solidFill>
                <a:schemeClr val="tx1"/>
              </a:solidFill>
            </a:endParaRPr>
          </a:p>
          <a:p>
            <a:pPr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E98C0A06-E87D-0342-8E88-A0C57A0D7F84}"/>
              </a:ext>
            </a:extLst>
          </p:cNvPr>
          <p:cNvSpPr/>
          <p:nvPr/>
        </p:nvSpPr>
        <p:spPr>
          <a:xfrm>
            <a:off x="836391" y="2328242"/>
            <a:ext cx="1371060" cy="240160"/>
          </a:xfrm>
          <a:custGeom>
            <a:avLst/>
            <a:gdLst>
              <a:gd name="connsiteX0" fmla="*/ 0 w 1790836"/>
              <a:gd name="connsiteY0" fmla="*/ 139368 h 1393675"/>
              <a:gd name="connsiteX1" fmla="*/ 139368 w 1790836"/>
              <a:gd name="connsiteY1" fmla="*/ 0 h 1393675"/>
              <a:gd name="connsiteX2" fmla="*/ 1651469 w 1790836"/>
              <a:gd name="connsiteY2" fmla="*/ 0 h 1393675"/>
              <a:gd name="connsiteX3" fmla="*/ 1790837 w 1790836"/>
              <a:gd name="connsiteY3" fmla="*/ 139368 h 1393675"/>
              <a:gd name="connsiteX4" fmla="*/ 1790836 w 1790836"/>
              <a:gd name="connsiteY4" fmla="*/ 1254308 h 1393675"/>
              <a:gd name="connsiteX5" fmla="*/ 1651468 w 1790836"/>
              <a:gd name="connsiteY5" fmla="*/ 1393676 h 1393675"/>
              <a:gd name="connsiteX6" fmla="*/ 139368 w 1790836"/>
              <a:gd name="connsiteY6" fmla="*/ 1393675 h 1393675"/>
              <a:gd name="connsiteX7" fmla="*/ 0 w 1790836"/>
              <a:gd name="connsiteY7" fmla="*/ 1254307 h 1393675"/>
              <a:gd name="connsiteX8" fmla="*/ 0 w 1790836"/>
              <a:gd name="connsiteY8" fmla="*/ 139368 h 1393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90836" h="1393675">
                <a:moveTo>
                  <a:pt x="0" y="139368"/>
                </a:moveTo>
                <a:cubicBezTo>
                  <a:pt x="0" y="62397"/>
                  <a:pt x="62397" y="0"/>
                  <a:pt x="139368" y="0"/>
                </a:cubicBezTo>
                <a:lnTo>
                  <a:pt x="1651469" y="0"/>
                </a:lnTo>
                <a:cubicBezTo>
                  <a:pt x="1728440" y="0"/>
                  <a:pt x="1790837" y="62397"/>
                  <a:pt x="1790837" y="139368"/>
                </a:cubicBezTo>
                <a:cubicBezTo>
                  <a:pt x="1790837" y="511015"/>
                  <a:pt x="1790836" y="882661"/>
                  <a:pt x="1790836" y="1254308"/>
                </a:cubicBezTo>
                <a:cubicBezTo>
                  <a:pt x="1790836" y="1331279"/>
                  <a:pt x="1728439" y="1393676"/>
                  <a:pt x="1651468" y="1393676"/>
                </a:cubicBezTo>
                <a:lnTo>
                  <a:pt x="139368" y="1393675"/>
                </a:lnTo>
                <a:cubicBezTo>
                  <a:pt x="62397" y="1393675"/>
                  <a:pt x="0" y="1331278"/>
                  <a:pt x="0" y="1254307"/>
                </a:cubicBezTo>
                <a:lnTo>
                  <a:pt x="0" y="139368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6334" tIns="76334" rIns="76334" bIns="76334" numCol="1" spcCol="1270" anchor="t" anchorCtr="0">
            <a:noAutofit/>
          </a:bodyPr>
          <a:lstStyle/>
          <a:p>
            <a:pPr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200" b="1" dirty="0">
                <a:solidFill>
                  <a:schemeClr val="tx1"/>
                </a:solidFill>
              </a:rPr>
              <a:t>Monday: Travel</a:t>
            </a:r>
            <a:endParaRPr lang="en-US" sz="975" dirty="0">
              <a:solidFill>
                <a:schemeClr val="tx1"/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E4AF463-74BD-1645-9C43-C8B4F968F121}"/>
              </a:ext>
            </a:extLst>
          </p:cNvPr>
          <p:cNvSpPr/>
          <p:nvPr/>
        </p:nvSpPr>
        <p:spPr>
          <a:xfrm rot="10800000" flipV="1">
            <a:off x="3374269" y="1144336"/>
            <a:ext cx="489778" cy="40230"/>
          </a:xfrm>
          <a:prstGeom prst="rect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3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2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1ECBE707-61E4-7446-9B97-35876F0EE2D6}"/>
              </a:ext>
            </a:extLst>
          </p:cNvPr>
          <p:cNvSpPr/>
          <p:nvPr/>
        </p:nvSpPr>
        <p:spPr>
          <a:xfrm rot="16200000" flipV="1">
            <a:off x="1326938" y="3224869"/>
            <a:ext cx="4128952" cy="34289"/>
          </a:xfrm>
          <a:prstGeom prst="rect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3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2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32" name="Freeform 31">
            <a:extLst>
              <a:ext uri="{FF2B5EF4-FFF2-40B4-BE49-F238E27FC236}">
                <a16:creationId xmlns:a16="http://schemas.microsoft.com/office/drawing/2014/main" id="{CCE3B638-5A9C-7A49-A46C-5099920FA84D}"/>
              </a:ext>
            </a:extLst>
          </p:cNvPr>
          <p:cNvSpPr/>
          <p:nvPr/>
        </p:nvSpPr>
        <p:spPr>
          <a:xfrm>
            <a:off x="48187" y="4319048"/>
            <a:ext cx="3148394" cy="1659402"/>
          </a:xfrm>
          <a:custGeom>
            <a:avLst/>
            <a:gdLst>
              <a:gd name="connsiteX0" fmla="*/ 0 w 1738912"/>
              <a:gd name="connsiteY0" fmla="*/ 136981 h 1369809"/>
              <a:gd name="connsiteX1" fmla="*/ 136981 w 1738912"/>
              <a:gd name="connsiteY1" fmla="*/ 0 h 1369809"/>
              <a:gd name="connsiteX2" fmla="*/ 1601931 w 1738912"/>
              <a:gd name="connsiteY2" fmla="*/ 0 h 1369809"/>
              <a:gd name="connsiteX3" fmla="*/ 1738912 w 1738912"/>
              <a:gd name="connsiteY3" fmla="*/ 136981 h 1369809"/>
              <a:gd name="connsiteX4" fmla="*/ 1738912 w 1738912"/>
              <a:gd name="connsiteY4" fmla="*/ 1232828 h 1369809"/>
              <a:gd name="connsiteX5" fmla="*/ 1601931 w 1738912"/>
              <a:gd name="connsiteY5" fmla="*/ 1369809 h 1369809"/>
              <a:gd name="connsiteX6" fmla="*/ 136981 w 1738912"/>
              <a:gd name="connsiteY6" fmla="*/ 1369809 h 1369809"/>
              <a:gd name="connsiteX7" fmla="*/ 0 w 1738912"/>
              <a:gd name="connsiteY7" fmla="*/ 1232828 h 1369809"/>
              <a:gd name="connsiteX8" fmla="*/ 0 w 1738912"/>
              <a:gd name="connsiteY8" fmla="*/ 136981 h 13698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38912" h="1369809">
                <a:moveTo>
                  <a:pt x="0" y="136981"/>
                </a:moveTo>
                <a:cubicBezTo>
                  <a:pt x="0" y="61328"/>
                  <a:pt x="61328" y="0"/>
                  <a:pt x="136981" y="0"/>
                </a:cubicBezTo>
                <a:lnTo>
                  <a:pt x="1601931" y="0"/>
                </a:lnTo>
                <a:cubicBezTo>
                  <a:pt x="1677584" y="0"/>
                  <a:pt x="1738912" y="61328"/>
                  <a:pt x="1738912" y="136981"/>
                </a:cubicBezTo>
                <a:lnTo>
                  <a:pt x="1738912" y="1232828"/>
                </a:lnTo>
                <a:cubicBezTo>
                  <a:pt x="1738912" y="1308481"/>
                  <a:pt x="1677584" y="1369809"/>
                  <a:pt x="1601931" y="1369809"/>
                </a:cubicBezTo>
                <a:lnTo>
                  <a:pt x="136981" y="1369809"/>
                </a:lnTo>
                <a:cubicBezTo>
                  <a:pt x="61328" y="1369809"/>
                  <a:pt x="0" y="1308481"/>
                  <a:pt x="0" y="1232828"/>
                </a:cubicBezTo>
                <a:lnTo>
                  <a:pt x="0" y="136981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5810" tIns="75810" rIns="75810" bIns="75810" numCol="1" spcCol="1270" anchor="t" anchorCtr="0">
            <a:noAutofit/>
          </a:bodyPr>
          <a:lstStyle/>
          <a:p>
            <a:pPr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200" b="1" dirty="0">
                <a:solidFill>
                  <a:schemeClr val="tx1"/>
                </a:solidFill>
              </a:rPr>
              <a:t>Wednesday: “Building Simple Models”</a:t>
            </a:r>
          </a:p>
          <a:p>
            <a:pPr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200" dirty="0">
                <a:solidFill>
                  <a:srgbClr val="C00000"/>
                </a:solidFill>
              </a:rPr>
              <a:t>● Linear Regression and Simple Statistics</a:t>
            </a:r>
          </a:p>
          <a:p>
            <a:pPr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200" dirty="0">
                <a:solidFill>
                  <a:srgbClr val="7030A0"/>
                </a:solidFill>
              </a:rPr>
              <a:t>● Statistical Modeling in R</a:t>
            </a:r>
          </a:p>
          <a:p>
            <a:pPr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200" dirty="0">
                <a:solidFill>
                  <a:schemeClr val="accent1"/>
                </a:solidFill>
              </a:rPr>
              <a:t>● Dynamical Fever</a:t>
            </a:r>
          </a:p>
          <a:p>
            <a:pPr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200" dirty="0">
                <a:solidFill>
                  <a:srgbClr val="C00000"/>
                </a:solidFill>
              </a:rPr>
              <a:t>● Intro to Compartmental Models</a:t>
            </a:r>
          </a:p>
          <a:p>
            <a:pPr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200" dirty="0">
                <a:solidFill>
                  <a:srgbClr val="7030A0"/>
                </a:solidFill>
              </a:rPr>
              <a:t>● Building Mechanistic Models in R</a:t>
            </a:r>
          </a:p>
          <a:p>
            <a:pPr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200" dirty="0">
                <a:solidFill>
                  <a:schemeClr val="accent6">
                    <a:lumMod val="75000"/>
                  </a:schemeClr>
                </a:solidFill>
              </a:rPr>
              <a:t>● Refining Research Questions for Modeling</a:t>
            </a:r>
          </a:p>
          <a:p>
            <a:pPr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41" name="Freeform 40">
            <a:extLst>
              <a:ext uri="{FF2B5EF4-FFF2-40B4-BE49-F238E27FC236}">
                <a16:creationId xmlns:a16="http://schemas.microsoft.com/office/drawing/2014/main" id="{CD82F51C-E8BE-104A-8342-F1F68FB39116}"/>
              </a:ext>
            </a:extLst>
          </p:cNvPr>
          <p:cNvSpPr/>
          <p:nvPr/>
        </p:nvSpPr>
        <p:spPr>
          <a:xfrm>
            <a:off x="3600521" y="920193"/>
            <a:ext cx="2807667" cy="1970395"/>
          </a:xfrm>
          <a:custGeom>
            <a:avLst/>
            <a:gdLst>
              <a:gd name="connsiteX0" fmla="*/ 0 w 2362534"/>
              <a:gd name="connsiteY0" fmla="*/ 174937 h 1749374"/>
              <a:gd name="connsiteX1" fmla="*/ 174937 w 2362534"/>
              <a:gd name="connsiteY1" fmla="*/ 0 h 1749374"/>
              <a:gd name="connsiteX2" fmla="*/ 2187597 w 2362534"/>
              <a:gd name="connsiteY2" fmla="*/ 0 h 1749374"/>
              <a:gd name="connsiteX3" fmla="*/ 2362534 w 2362534"/>
              <a:gd name="connsiteY3" fmla="*/ 174937 h 1749374"/>
              <a:gd name="connsiteX4" fmla="*/ 2362534 w 2362534"/>
              <a:gd name="connsiteY4" fmla="*/ 1574437 h 1749374"/>
              <a:gd name="connsiteX5" fmla="*/ 2187597 w 2362534"/>
              <a:gd name="connsiteY5" fmla="*/ 1749374 h 1749374"/>
              <a:gd name="connsiteX6" fmla="*/ 174937 w 2362534"/>
              <a:gd name="connsiteY6" fmla="*/ 1749374 h 1749374"/>
              <a:gd name="connsiteX7" fmla="*/ 0 w 2362534"/>
              <a:gd name="connsiteY7" fmla="*/ 1574437 h 1749374"/>
              <a:gd name="connsiteX8" fmla="*/ 0 w 2362534"/>
              <a:gd name="connsiteY8" fmla="*/ 174937 h 1749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62534" h="1749374">
                <a:moveTo>
                  <a:pt x="0" y="174937"/>
                </a:moveTo>
                <a:cubicBezTo>
                  <a:pt x="0" y="78322"/>
                  <a:pt x="78322" y="0"/>
                  <a:pt x="174937" y="0"/>
                </a:cubicBezTo>
                <a:lnTo>
                  <a:pt x="2187597" y="0"/>
                </a:lnTo>
                <a:cubicBezTo>
                  <a:pt x="2284212" y="0"/>
                  <a:pt x="2362534" y="78322"/>
                  <a:pt x="2362534" y="174937"/>
                </a:cubicBezTo>
                <a:lnTo>
                  <a:pt x="2362534" y="1574437"/>
                </a:lnTo>
                <a:cubicBezTo>
                  <a:pt x="2362534" y="1671052"/>
                  <a:pt x="2284212" y="1749374"/>
                  <a:pt x="2187597" y="1749374"/>
                </a:cubicBezTo>
                <a:lnTo>
                  <a:pt x="174937" y="1749374"/>
                </a:lnTo>
                <a:cubicBezTo>
                  <a:pt x="78322" y="1749374"/>
                  <a:pt x="0" y="1671052"/>
                  <a:pt x="0" y="1574437"/>
                </a:cubicBezTo>
                <a:lnTo>
                  <a:pt x="0" y="174937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4148" tIns="84148" rIns="84148" bIns="84148" numCol="1" spcCol="1270" anchor="t" anchorCtr="0">
            <a:noAutofit/>
          </a:bodyPr>
          <a:lstStyle/>
          <a:p>
            <a:pPr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200" b="1" dirty="0">
                <a:solidFill>
                  <a:schemeClr val="tx1"/>
                </a:solidFill>
              </a:rPr>
              <a:t>Thursday: “More Complicated Models”</a:t>
            </a:r>
          </a:p>
          <a:p>
            <a:pPr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200" dirty="0">
                <a:solidFill>
                  <a:srgbClr val="C00000"/>
                </a:solidFill>
              </a:rPr>
              <a:t>● Intro to Mixed Modeling</a:t>
            </a:r>
          </a:p>
          <a:p>
            <a:pPr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200" dirty="0">
                <a:solidFill>
                  <a:srgbClr val="7030A0"/>
                </a:solidFill>
              </a:rPr>
              <a:t>● Mixed modeling in R</a:t>
            </a:r>
          </a:p>
          <a:p>
            <a:pPr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200" dirty="0">
                <a:solidFill>
                  <a:srgbClr val="C00000"/>
                </a:solidFill>
              </a:rPr>
              <a:t>● Introduction to Occupancy Modeling</a:t>
            </a:r>
          </a:p>
          <a:p>
            <a:pPr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200" dirty="0">
                <a:solidFill>
                  <a:srgbClr val="7030A0"/>
                </a:solidFill>
              </a:rPr>
              <a:t>● Occupancy modeling in R</a:t>
            </a:r>
          </a:p>
          <a:p>
            <a:pPr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200" dirty="0">
                <a:solidFill>
                  <a:srgbClr val="C00000"/>
                </a:solidFill>
              </a:rPr>
              <a:t>● Compartmental Modeling Extensions</a:t>
            </a:r>
          </a:p>
          <a:p>
            <a:pPr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200" dirty="0">
                <a:solidFill>
                  <a:srgbClr val="C00000"/>
                </a:solidFill>
              </a:rPr>
              <a:t>● Intro to Network Modeling</a:t>
            </a:r>
          </a:p>
          <a:p>
            <a:pPr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200" dirty="0">
                <a:solidFill>
                  <a:schemeClr val="accent6">
                    <a:lumMod val="75000"/>
                  </a:schemeClr>
                </a:solidFill>
              </a:rPr>
              <a:t>● Model Telephone</a:t>
            </a:r>
          </a:p>
          <a:p>
            <a:pPr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200" dirty="0">
              <a:solidFill>
                <a:schemeClr val="tx1"/>
              </a:solidFill>
            </a:endParaRPr>
          </a:p>
          <a:p>
            <a:pPr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50" name="Freeform 49">
            <a:extLst>
              <a:ext uri="{FF2B5EF4-FFF2-40B4-BE49-F238E27FC236}">
                <a16:creationId xmlns:a16="http://schemas.microsoft.com/office/drawing/2014/main" id="{2DEA57CF-488F-8546-9229-273FC3D99981}"/>
              </a:ext>
            </a:extLst>
          </p:cNvPr>
          <p:cNvSpPr/>
          <p:nvPr/>
        </p:nvSpPr>
        <p:spPr>
          <a:xfrm>
            <a:off x="7145940" y="3582313"/>
            <a:ext cx="1371060" cy="240160"/>
          </a:xfrm>
          <a:custGeom>
            <a:avLst/>
            <a:gdLst>
              <a:gd name="connsiteX0" fmla="*/ 0 w 1790836"/>
              <a:gd name="connsiteY0" fmla="*/ 139368 h 1393675"/>
              <a:gd name="connsiteX1" fmla="*/ 139368 w 1790836"/>
              <a:gd name="connsiteY1" fmla="*/ 0 h 1393675"/>
              <a:gd name="connsiteX2" fmla="*/ 1651469 w 1790836"/>
              <a:gd name="connsiteY2" fmla="*/ 0 h 1393675"/>
              <a:gd name="connsiteX3" fmla="*/ 1790837 w 1790836"/>
              <a:gd name="connsiteY3" fmla="*/ 139368 h 1393675"/>
              <a:gd name="connsiteX4" fmla="*/ 1790836 w 1790836"/>
              <a:gd name="connsiteY4" fmla="*/ 1254308 h 1393675"/>
              <a:gd name="connsiteX5" fmla="*/ 1651468 w 1790836"/>
              <a:gd name="connsiteY5" fmla="*/ 1393676 h 1393675"/>
              <a:gd name="connsiteX6" fmla="*/ 139368 w 1790836"/>
              <a:gd name="connsiteY6" fmla="*/ 1393675 h 1393675"/>
              <a:gd name="connsiteX7" fmla="*/ 0 w 1790836"/>
              <a:gd name="connsiteY7" fmla="*/ 1254307 h 1393675"/>
              <a:gd name="connsiteX8" fmla="*/ 0 w 1790836"/>
              <a:gd name="connsiteY8" fmla="*/ 139368 h 1393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90836" h="1393675">
                <a:moveTo>
                  <a:pt x="0" y="139368"/>
                </a:moveTo>
                <a:cubicBezTo>
                  <a:pt x="0" y="62397"/>
                  <a:pt x="62397" y="0"/>
                  <a:pt x="139368" y="0"/>
                </a:cubicBezTo>
                <a:lnTo>
                  <a:pt x="1651469" y="0"/>
                </a:lnTo>
                <a:cubicBezTo>
                  <a:pt x="1728440" y="0"/>
                  <a:pt x="1790837" y="62397"/>
                  <a:pt x="1790837" y="139368"/>
                </a:cubicBezTo>
                <a:cubicBezTo>
                  <a:pt x="1790837" y="511015"/>
                  <a:pt x="1790836" y="882661"/>
                  <a:pt x="1790836" y="1254308"/>
                </a:cubicBezTo>
                <a:cubicBezTo>
                  <a:pt x="1790836" y="1331279"/>
                  <a:pt x="1728439" y="1393676"/>
                  <a:pt x="1651468" y="1393676"/>
                </a:cubicBezTo>
                <a:lnTo>
                  <a:pt x="139368" y="1393675"/>
                </a:lnTo>
                <a:cubicBezTo>
                  <a:pt x="62397" y="1393675"/>
                  <a:pt x="0" y="1331278"/>
                  <a:pt x="0" y="1254307"/>
                </a:cubicBezTo>
                <a:lnTo>
                  <a:pt x="0" y="139368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6334" tIns="76334" rIns="76334" bIns="76334" numCol="1" spcCol="1270" anchor="t" anchorCtr="0">
            <a:noAutofit/>
          </a:bodyPr>
          <a:lstStyle/>
          <a:p>
            <a:pPr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200" b="1" dirty="0">
                <a:solidFill>
                  <a:schemeClr val="tx1"/>
                </a:solidFill>
              </a:rPr>
              <a:t>Sunday: Travel</a:t>
            </a:r>
            <a:endParaRPr lang="en-US" sz="975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51674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4861" y="-154745"/>
            <a:ext cx="8478253" cy="1143000"/>
          </a:xfrm>
        </p:spPr>
        <p:txBody>
          <a:bodyPr>
            <a:normAutofit/>
          </a:bodyPr>
          <a:lstStyle/>
          <a:p>
            <a:pPr algn="ctr"/>
            <a:r>
              <a:rPr lang="en-US" sz="2800" b="1" u="sng" dirty="0">
                <a:solidFill>
                  <a:srgbClr val="FF40FF"/>
                </a:solidFill>
              </a:rPr>
              <a:t>E2M2.org</a:t>
            </a:r>
            <a:br>
              <a:rPr lang="en-US" sz="2800" b="1" u="sng" dirty="0">
                <a:solidFill>
                  <a:srgbClr val="FF40FF"/>
                </a:solidFill>
              </a:rPr>
            </a:br>
            <a:endParaRPr lang="en-US" sz="2800" b="1" u="sng" dirty="0">
              <a:solidFill>
                <a:srgbClr val="FF40FF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E6E395F-E564-A04F-AC8A-AEE2FE4B7011}"/>
              </a:ext>
            </a:extLst>
          </p:cNvPr>
          <p:cNvGrpSpPr/>
          <p:nvPr/>
        </p:nvGrpSpPr>
        <p:grpSpPr>
          <a:xfrm>
            <a:off x="1248418" y="416755"/>
            <a:ext cx="7421381" cy="6441245"/>
            <a:chOff x="1248418" y="416755"/>
            <a:chExt cx="7421381" cy="6441245"/>
          </a:xfrm>
        </p:grpSpPr>
        <p:pic>
          <p:nvPicPr>
            <p:cNvPr id="6" name="Picture 5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16F2E180-BCE4-6047-ADF2-3B70EDD9EB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62055"/>
            <a:stretch/>
          </p:blipFill>
          <p:spPr>
            <a:xfrm>
              <a:off x="1424444" y="4862358"/>
              <a:ext cx="7245355" cy="1995642"/>
            </a:xfrm>
            <a:prstGeom prst="rect">
              <a:avLst/>
            </a:prstGeom>
          </p:spPr>
        </p:pic>
        <p:pic>
          <p:nvPicPr>
            <p:cNvPr id="4" name="Picture 3" descr="A screenshot of a social media post&#10;&#10;Description automatically generated">
              <a:extLst>
                <a:ext uri="{FF2B5EF4-FFF2-40B4-BE49-F238E27FC236}">
                  <a16:creationId xmlns:a16="http://schemas.microsoft.com/office/drawing/2014/main" id="{AC894D99-DB2B-E345-87C6-2A9D6E53D1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2233"/>
            <a:stretch/>
          </p:blipFill>
          <p:spPr>
            <a:xfrm>
              <a:off x="1248418" y="416755"/>
              <a:ext cx="6471138" cy="45632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376103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4390" y="205147"/>
            <a:ext cx="7886700" cy="1325563"/>
          </a:xfrm>
        </p:spPr>
        <p:txBody>
          <a:bodyPr/>
          <a:lstStyle/>
          <a:p>
            <a:r>
              <a:rPr lang="en-US" dirty="0"/>
              <a:t>Merci </a:t>
            </a:r>
            <a:r>
              <a:rPr lang="en-US" dirty="0" err="1"/>
              <a:t>à</a:t>
            </a:r>
            <a:r>
              <a:rPr lang="en-US" dirty="0"/>
              <a:t> </a:t>
            </a:r>
            <a:r>
              <a:rPr lang="en-US" dirty="0" err="1"/>
              <a:t>nos</a:t>
            </a:r>
            <a:r>
              <a:rPr lang="en-US" dirty="0"/>
              <a:t> sponsors: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3F3C1BB-EE8F-B342-98A9-F05AEC3890B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653" y="1581088"/>
            <a:ext cx="1722042" cy="17302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F66664B-FBE7-ED4E-B4CD-4D743675834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79"/>
          <a:stretch/>
        </p:blipFill>
        <p:spPr>
          <a:xfrm>
            <a:off x="4517740" y="1530710"/>
            <a:ext cx="2270634" cy="165276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0D0D348-B1C0-EC4A-A3D4-57B27DFB06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2553" y="3311379"/>
            <a:ext cx="5218894" cy="154110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7D08B70-AF89-9541-B2E1-98C2836FCF2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64"/>
          <a:stretch/>
        </p:blipFill>
        <p:spPr>
          <a:xfrm>
            <a:off x="2748081" y="5041670"/>
            <a:ext cx="4040293" cy="113729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5445914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8064" y="1000341"/>
            <a:ext cx="9067800" cy="1143000"/>
          </a:xfrm>
        </p:spPr>
        <p:txBody>
          <a:bodyPr>
            <a:noAutofit/>
          </a:bodyPr>
          <a:lstStyle/>
          <a:p>
            <a:r>
              <a:rPr lang="is-IS" sz="2800" b="1" dirty="0"/>
              <a:t>E</a:t>
            </a:r>
            <a:r>
              <a:rPr lang="is-IS" sz="2800" b="1" baseline="30000" dirty="0"/>
              <a:t>2</a:t>
            </a:r>
            <a:r>
              <a:rPr lang="is-IS" sz="2800" b="1" dirty="0"/>
              <a:t>M</a:t>
            </a:r>
            <a:r>
              <a:rPr lang="is-IS" sz="2800" b="1" baseline="30000" dirty="0"/>
              <a:t>2</a:t>
            </a:r>
            <a:r>
              <a:rPr lang="is-IS" sz="2800" b="1" dirty="0"/>
              <a:t>:</a:t>
            </a:r>
            <a:r>
              <a:rPr lang="en-US" sz="2800" b="1" dirty="0"/>
              <a:t> Ecological and Epidemiological Modeling in Madagascar</a:t>
            </a:r>
            <a:br>
              <a:rPr lang="en-US" sz="2800" b="1" dirty="0"/>
            </a:br>
            <a:br>
              <a:rPr lang="en-US" sz="2800" b="1" dirty="0"/>
            </a:br>
            <a:endParaRPr lang="en-US" sz="2800" b="1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0"/>
            <a:ext cx="9067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Nous </a:t>
            </a:r>
            <a:r>
              <a:rPr lang="en-US" sz="3600" dirty="0" err="1"/>
              <a:t>avons</a:t>
            </a:r>
            <a:r>
              <a:rPr lang="en-US" sz="3600" dirty="0"/>
              <a:t> </a:t>
            </a:r>
            <a:r>
              <a:rPr lang="en-US" sz="3600" dirty="0" err="1"/>
              <a:t>juste</a:t>
            </a:r>
            <a:r>
              <a:rPr lang="en-US" sz="3600" dirty="0"/>
              <a:t> </a:t>
            </a:r>
            <a:r>
              <a:rPr lang="en-US" sz="3600" dirty="0" err="1"/>
              <a:t>complétés</a:t>
            </a:r>
            <a:r>
              <a:rPr lang="en-US" sz="3600" dirty="0"/>
              <a:t> </a:t>
            </a:r>
            <a:r>
              <a:rPr lang="en-US" sz="3600" dirty="0" err="1"/>
              <a:t>d’enseigner</a:t>
            </a:r>
            <a:r>
              <a:rPr lang="en-US" sz="3600" dirty="0"/>
              <a:t>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AE3D646-A688-B046-A2F9-4D9154BB98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943" y="1722119"/>
            <a:ext cx="7047914" cy="4698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6775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067800" cy="1143000"/>
          </a:xfrm>
        </p:spPr>
        <p:txBody>
          <a:bodyPr>
            <a:normAutofit/>
          </a:bodyPr>
          <a:lstStyle/>
          <a:p>
            <a:r>
              <a:rPr lang="en-US" sz="3600" dirty="0"/>
              <a:t>Nous </a:t>
            </a:r>
            <a:r>
              <a:rPr lang="en-US" sz="3600" dirty="0" err="1"/>
              <a:t>avons</a:t>
            </a:r>
            <a:r>
              <a:rPr lang="en-US" sz="3600" dirty="0"/>
              <a:t> </a:t>
            </a:r>
            <a:r>
              <a:rPr lang="en-US" sz="3600" dirty="0" err="1"/>
              <a:t>enseigné</a:t>
            </a:r>
            <a:r>
              <a:rPr lang="en-US" sz="3600" dirty="0"/>
              <a:t> </a:t>
            </a:r>
            <a:r>
              <a:rPr lang="en-US" sz="3600" dirty="0" err="1"/>
              <a:t>l’idée</a:t>
            </a:r>
            <a:r>
              <a:rPr lang="en-US" sz="3600" dirty="0"/>
              <a:t> de la </a:t>
            </a:r>
            <a:r>
              <a:rPr lang="en-US" sz="3600" dirty="0" err="1"/>
              <a:t>modélisation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2301600" cy="764250"/>
          </a:xfrm>
        </p:spPr>
        <p:txBody>
          <a:bodyPr/>
          <a:lstStyle/>
          <a:p>
            <a:r>
              <a:rPr lang="en-US" dirty="0"/>
              <a:t>Physique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251392" y="1612152"/>
            <a:ext cx="2301600" cy="76425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Conceptuel</a:t>
            </a:r>
            <a:endParaRPr lang="en-US" dirty="0"/>
          </a:p>
          <a:p>
            <a:pPr marL="0" indent="0">
              <a:buFont typeface="Arial" pitchFamily="34" charset="0"/>
              <a:buNone/>
            </a:pP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5002952"/>
            <a:ext cx="2872608" cy="76425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Mathématique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7092" y="1417638"/>
            <a:ext cx="2654300" cy="35941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292" y="2364451"/>
            <a:ext cx="2371508" cy="248054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1392" y="2217738"/>
            <a:ext cx="3517900" cy="2794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7292" y="5597639"/>
            <a:ext cx="3733800" cy="10922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41800" y="4929002"/>
            <a:ext cx="4445000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3432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948" y="401767"/>
            <a:ext cx="8229600" cy="4525963"/>
          </a:xfrm>
        </p:spPr>
        <p:txBody>
          <a:bodyPr>
            <a:normAutofit/>
          </a:bodyPr>
          <a:lstStyle/>
          <a:p>
            <a:r>
              <a:rPr lang="en-US" sz="2800" dirty="0" err="1"/>
              <a:t>Quand</a:t>
            </a:r>
            <a:r>
              <a:rPr lang="en-US" sz="2800" dirty="0"/>
              <a:t> on fait un </a:t>
            </a:r>
            <a:r>
              <a:rPr lang="en-US" sz="2800" b="1" dirty="0" err="1">
                <a:solidFill>
                  <a:srgbClr val="FF40FF"/>
                </a:solidFill>
              </a:rPr>
              <a:t>modèle</a:t>
            </a:r>
            <a:r>
              <a:rPr lang="en-US" sz="2800" b="1" dirty="0">
                <a:solidFill>
                  <a:srgbClr val="FF40FF"/>
                </a:solidFill>
              </a:rPr>
              <a:t>,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FFFF00"/>
                </a:solidFill>
              </a:rPr>
              <a:t>	</a:t>
            </a:r>
            <a:r>
              <a:rPr lang="en-US" sz="2800" dirty="0"/>
              <a:t>on </a:t>
            </a:r>
            <a:r>
              <a:rPr lang="en-US" sz="2800" dirty="0" err="1"/>
              <a:t>suggère</a:t>
            </a:r>
            <a:r>
              <a:rPr lang="en-US" sz="2800" dirty="0"/>
              <a:t> les </a:t>
            </a:r>
            <a:r>
              <a:rPr lang="en-US" sz="2800" b="1" dirty="0" err="1">
                <a:solidFill>
                  <a:srgbClr val="FF40FF"/>
                </a:solidFill>
              </a:rPr>
              <a:t>éléments</a:t>
            </a:r>
            <a:r>
              <a:rPr lang="en-US" sz="2800" b="1" dirty="0">
                <a:solidFill>
                  <a:srgbClr val="FF40FF"/>
                </a:solidFill>
              </a:rPr>
              <a:t> </a:t>
            </a:r>
            <a:r>
              <a:rPr lang="en-US" sz="2800" b="1" dirty="0" err="1">
                <a:solidFill>
                  <a:srgbClr val="FF40FF"/>
                </a:solidFill>
              </a:rPr>
              <a:t>qu’on</a:t>
            </a:r>
            <a:r>
              <a:rPr lang="en-US" sz="2800" b="1" dirty="0">
                <a:solidFill>
                  <a:srgbClr val="FF40FF"/>
                </a:solidFill>
              </a:rPr>
              <a:t> </a:t>
            </a:r>
            <a:r>
              <a:rPr lang="en-US" sz="2800" b="1" dirty="0" err="1">
                <a:solidFill>
                  <a:srgbClr val="FF40FF"/>
                </a:solidFill>
              </a:rPr>
              <a:t>pense</a:t>
            </a:r>
            <a:r>
              <a:rPr lang="en-US" sz="2800" b="1" dirty="0">
                <a:solidFill>
                  <a:srgbClr val="FF40FF"/>
                </a:solidFill>
              </a:rPr>
              <a:t> 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A7369E"/>
                </a:solidFill>
              </a:rPr>
              <a:t>	</a:t>
            </a:r>
            <a:r>
              <a:rPr lang="en-US" sz="2800" b="1" dirty="0" err="1">
                <a:solidFill>
                  <a:srgbClr val="FF40FF"/>
                </a:solidFill>
              </a:rPr>
              <a:t>seront</a:t>
            </a:r>
            <a:r>
              <a:rPr lang="en-US" sz="2800" b="1" dirty="0">
                <a:solidFill>
                  <a:srgbClr val="FF40FF"/>
                </a:solidFill>
              </a:rPr>
              <a:t> les plus </a:t>
            </a:r>
            <a:r>
              <a:rPr lang="en-US" sz="2800" b="1" dirty="0" err="1">
                <a:solidFill>
                  <a:srgbClr val="FF40FF"/>
                </a:solidFill>
              </a:rPr>
              <a:t>importants</a:t>
            </a:r>
            <a:r>
              <a:rPr lang="en-US" sz="2800" b="1" dirty="0">
                <a:solidFill>
                  <a:srgbClr val="FF40FF"/>
                </a:solidFill>
              </a:rPr>
              <a:t> </a:t>
            </a:r>
            <a:r>
              <a:rPr lang="en-US" sz="2800" dirty="0"/>
              <a:t>pour </a:t>
            </a:r>
            <a:r>
              <a:rPr lang="en-US" sz="2800" dirty="0" err="1"/>
              <a:t>expliquer</a:t>
            </a:r>
            <a:endParaRPr lang="en-US" sz="2800" dirty="0"/>
          </a:p>
          <a:p>
            <a:pPr marL="0" indent="0">
              <a:buNone/>
            </a:pPr>
            <a:r>
              <a:rPr lang="en-US" sz="2800" dirty="0"/>
              <a:t>	</a:t>
            </a:r>
            <a:r>
              <a:rPr lang="en-US" sz="2800" dirty="0" err="1"/>
              <a:t>une</a:t>
            </a:r>
            <a:r>
              <a:rPr lang="en-US" sz="2800" dirty="0"/>
              <a:t> </a:t>
            </a:r>
            <a:r>
              <a:rPr lang="en-US" sz="2800" dirty="0" err="1"/>
              <a:t>phénomène</a:t>
            </a:r>
            <a:endParaRPr lang="en-US" sz="2800" dirty="0"/>
          </a:p>
          <a:p>
            <a:r>
              <a:rPr lang="en-US" sz="2800" dirty="0"/>
              <a:t>On </a:t>
            </a:r>
            <a:r>
              <a:rPr lang="en-US" sz="2800" dirty="0" err="1"/>
              <a:t>utilise</a:t>
            </a:r>
            <a:r>
              <a:rPr lang="en-US" sz="2800" dirty="0"/>
              <a:t> les </a:t>
            </a:r>
            <a:r>
              <a:rPr lang="en-US" sz="2800" dirty="0" err="1"/>
              <a:t>modèles</a:t>
            </a:r>
            <a:r>
              <a:rPr lang="en-US" sz="2800" dirty="0"/>
              <a:t> pour </a:t>
            </a:r>
            <a:r>
              <a:rPr lang="en-US" sz="2800" b="1" dirty="0" err="1">
                <a:solidFill>
                  <a:srgbClr val="FF40FF"/>
                </a:solidFill>
              </a:rPr>
              <a:t>prévoir</a:t>
            </a:r>
            <a:r>
              <a:rPr lang="en-US" sz="2800" dirty="0"/>
              <a:t>, </a:t>
            </a:r>
            <a:r>
              <a:rPr lang="en-US" sz="2800" dirty="0" err="1"/>
              <a:t>mais</a:t>
            </a:r>
            <a:r>
              <a:rPr lang="en-US" sz="2800" dirty="0"/>
              <a:t> </a:t>
            </a:r>
            <a:r>
              <a:rPr lang="en-US" sz="2800" dirty="0" err="1"/>
              <a:t>aussi</a:t>
            </a:r>
            <a:r>
              <a:rPr lang="en-US" sz="2800" dirty="0"/>
              <a:t> 	pour</a:t>
            </a:r>
            <a:r>
              <a:rPr lang="en-US" sz="2800" dirty="0">
                <a:solidFill>
                  <a:srgbClr val="FFFF00"/>
                </a:solidFill>
              </a:rPr>
              <a:t> </a:t>
            </a:r>
            <a:r>
              <a:rPr lang="en-US" sz="2800" b="1" dirty="0" err="1">
                <a:solidFill>
                  <a:srgbClr val="FF40FF"/>
                </a:solidFill>
              </a:rPr>
              <a:t>expliquer</a:t>
            </a:r>
            <a:endParaRPr lang="en-US" sz="2800" b="1" dirty="0">
              <a:solidFill>
                <a:srgbClr val="FF40FF"/>
              </a:solidFill>
            </a:endParaRPr>
          </a:p>
          <a:p>
            <a:r>
              <a:rPr lang="en-US" sz="2800" dirty="0"/>
              <a:t>“</a:t>
            </a:r>
            <a:r>
              <a:rPr lang="en-US" sz="2800" dirty="0" err="1"/>
              <a:t>Tous</a:t>
            </a:r>
            <a:r>
              <a:rPr lang="en-US" sz="2800" dirty="0"/>
              <a:t> les </a:t>
            </a:r>
            <a:r>
              <a:rPr lang="en-US" sz="2800" dirty="0" err="1"/>
              <a:t>modèles</a:t>
            </a:r>
            <a:r>
              <a:rPr lang="en-US" sz="2800" dirty="0"/>
              <a:t> </a:t>
            </a:r>
            <a:r>
              <a:rPr lang="en-US" sz="2800" dirty="0" err="1"/>
              <a:t>ont</a:t>
            </a:r>
            <a:r>
              <a:rPr lang="en-US" sz="2800" dirty="0"/>
              <a:t> tort, </a:t>
            </a:r>
            <a:r>
              <a:rPr lang="en-US" sz="2800" dirty="0" err="1"/>
              <a:t>mais</a:t>
            </a:r>
            <a:r>
              <a:rPr lang="en-US" sz="2800" dirty="0"/>
              <a:t> </a:t>
            </a:r>
            <a:r>
              <a:rPr lang="en-US" sz="2800" dirty="0" err="1"/>
              <a:t>quelques</a:t>
            </a:r>
            <a:r>
              <a:rPr lang="en-US" sz="2800" dirty="0"/>
              <a:t> 	</a:t>
            </a:r>
            <a:r>
              <a:rPr lang="en-US" sz="2800" dirty="0" err="1"/>
              <a:t>modèles</a:t>
            </a:r>
            <a:r>
              <a:rPr lang="en-US" sz="2800" dirty="0"/>
              <a:t> </a:t>
            </a:r>
            <a:r>
              <a:rPr lang="en-US" sz="2800" dirty="0" err="1"/>
              <a:t>sont</a:t>
            </a:r>
            <a:r>
              <a:rPr lang="en-US" sz="2800" dirty="0"/>
              <a:t> </a:t>
            </a:r>
            <a:r>
              <a:rPr lang="en-US" sz="2800" dirty="0" err="1"/>
              <a:t>utils</a:t>
            </a:r>
            <a:r>
              <a:rPr lang="en-US" sz="2800" dirty="0"/>
              <a:t>.” – George Box</a:t>
            </a:r>
          </a:p>
          <a:p>
            <a:endParaRPr lang="en-US" sz="2800" dirty="0">
              <a:solidFill>
                <a:srgbClr val="FFFF00"/>
              </a:solidFill>
            </a:endParaRPr>
          </a:p>
          <a:p>
            <a:pPr marL="0" indent="0">
              <a:buNone/>
            </a:pPr>
            <a:endParaRPr lang="en-US" sz="2800" dirty="0"/>
          </a:p>
        </p:txBody>
      </p:sp>
      <p:sp>
        <p:nvSpPr>
          <p:cNvPr id="4" name="Rectangle 3"/>
          <p:cNvSpPr/>
          <p:nvPr/>
        </p:nvSpPr>
        <p:spPr>
          <a:xfrm>
            <a:off x="279400" y="2335238"/>
            <a:ext cx="8686800" cy="40775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1853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948" y="401767"/>
            <a:ext cx="8229600" cy="4525963"/>
          </a:xfrm>
        </p:spPr>
        <p:txBody>
          <a:bodyPr>
            <a:normAutofit/>
          </a:bodyPr>
          <a:lstStyle/>
          <a:p>
            <a:r>
              <a:rPr lang="en-US" sz="2800" dirty="0" err="1"/>
              <a:t>Quand</a:t>
            </a:r>
            <a:r>
              <a:rPr lang="en-US" sz="2800" dirty="0"/>
              <a:t> on fait un </a:t>
            </a:r>
            <a:r>
              <a:rPr lang="en-US" sz="2800" b="1" dirty="0" err="1">
                <a:solidFill>
                  <a:srgbClr val="FF40FF"/>
                </a:solidFill>
              </a:rPr>
              <a:t>modèle</a:t>
            </a:r>
            <a:r>
              <a:rPr lang="en-US" sz="2800" b="1" dirty="0">
                <a:solidFill>
                  <a:srgbClr val="FF40FF"/>
                </a:solidFill>
              </a:rPr>
              <a:t>,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FFFF00"/>
                </a:solidFill>
              </a:rPr>
              <a:t>	</a:t>
            </a:r>
            <a:r>
              <a:rPr lang="en-US" sz="2800" dirty="0"/>
              <a:t>on </a:t>
            </a:r>
            <a:r>
              <a:rPr lang="en-US" sz="2800" dirty="0" err="1"/>
              <a:t>suggère</a:t>
            </a:r>
            <a:r>
              <a:rPr lang="en-US" sz="2800" dirty="0"/>
              <a:t> les </a:t>
            </a:r>
            <a:r>
              <a:rPr lang="en-US" sz="2800" b="1" dirty="0" err="1">
                <a:solidFill>
                  <a:srgbClr val="FF40FF"/>
                </a:solidFill>
              </a:rPr>
              <a:t>éléments</a:t>
            </a:r>
            <a:r>
              <a:rPr lang="en-US" sz="2800" b="1" dirty="0">
                <a:solidFill>
                  <a:srgbClr val="FF40FF"/>
                </a:solidFill>
              </a:rPr>
              <a:t> </a:t>
            </a:r>
            <a:r>
              <a:rPr lang="en-US" sz="2800" b="1" dirty="0" err="1">
                <a:solidFill>
                  <a:srgbClr val="FF40FF"/>
                </a:solidFill>
              </a:rPr>
              <a:t>qu’on</a:t>
            </a:r>
            <a:r>
              <a:rPr lang="en-US" sz="2800" b="1" dirty="0">
                <a:solidFill>
                  <a:srgbClr val="FF40FF"/>
                </a:solidFill>
              </a:rPr>
              <a:t> </a:t>
            </a:r>
            <a:r>
              <a:rPr lang="en-US" sz="2800" b="1" dirty="0" err="1">
                <a:solidFill>
                  <a:srgbClr val="FF40FF"/>
                </a:solidFill>
              </a:rPr>
              <a:t>pense</a:t>
            </a:r>
            <a:r>
              <a:rPr lang="en-US" sz="2800" b="1" dirty="0">
                <a:solidFill>
                  <a:srgbClr val="FF40FF"/>
                </a:solidFill>
              </a:rPr>
              <a:t> 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A7369E"/>
                </a:solidFill>
              </a:rPr>
              <a:t>	</a:t>
            </a:r>
            <a:r>
              <a:rPr lang="en-US" sz="2800" b="1" dirty="0" err="1">
                <a:solidFill>
                  <a:srgbClr val="FF40FF"/>
                </a:solidFill>
              </a:rPr>
              <a:t>seront</a:t>
            </a:r>
            <a:r>
              <a:rPr lang="en-US" sz="2800" b="1" dirty="0">
                <a:solidFill>
                  <a:srgbClr val="FF40FF"/>
                </a:solidFill>
              </a:rPr>
              <a:t> les plus </a:t>
            </a:r>
            <a:r>
              <a:rPr lang="en-US" sz="2800" b="1" dirty="0" err="1">
                <a:solidFill>
                  <a:srgbClr val="FF40FF"/>
                </a:solidFill>
              </a:rPr>
              <a:t>importants</a:t>
            </a:r>
            <a:r>
              <a:rPr lang="en-US" sz="2800" b="1" dirty="0">
                <a:solidFill>
                  <a:srgbClr val="FF40FF"/>
                </a:solidFill>
              </a:rPr>
              <a:t> </a:t>
            </a:r>
            <a:r>
              <a:rPr lang="en-US" sz="2800" dirty="0"/>
              <a:t>pour </a:t>
            </a:r>
            <a:r>
              <a:rPr lang="en-US" sz="2800" dirty="0" err="1"/>
              <a:t>expliquer</a:t>
            </a:r>
            <a:endParaRPr lang="en-US" sz="2800" dirty="0"/>
          </a:p>
          <a:p>
            <a:pPr marL="0" indent="0">
              <a:buNone/>
            </a:pPr>
            <a:r>
              <a:rPr lang="en-US" sz="2800" dirty="0"/>
              <a:t>	</a:t>
            </a:r>
            <a:r>
              <a:rPr lang="en-US" sz="2800" dirty="0" err="1"/>
              <a:t>une</a:t>
            </a:r>
            <a:r>
              <a:rPr lang="en-US" sz="2800" dirty="0"/>
              <a:t> </a:t>
            </a:r>
            <a:r>
              <a:rPr lang="en-US" sz="2800" dirty="0" err="1"/>
              <a:t>phénomène</a:t>
            </a:r>
            <a:endParaRPr lang="en-US" sz="2800" dirty="0"/>
          </a:p>
          <a:p>
            <a:r>
              <a:rPr lang="en-US" sz="2800" dirty="0"/>
              <a:t>On </a:t>
            </a:r>
            <a:r>
              <a:rPr lang="en-US" sz="2800" dirty="0" err="1"/>
              <a:t>utilise</a:t>
            </a:r>
            <a:r>
              <a:rPr lang="en-US" sz="2800" dirty="0"/>
              <a:t> les </a:t>
            </a:r>
            <a:r>
              <a:rPr lang="en-US" sz="2800" dirty="0" err="1"/>
              <a:t>modèles</a:t>
            </a:r>
            <a:r>
              <a:rPr lang="en-US" sz="2800" dirty="0"/>
              <a:t> pour </a:t>
            </a:r>
            <a:r>
              <a:rPr lang="en-US" sz="2800" b="1" dirty="0" err="1">
                <a:solidFill>
                  <a:srgbClr val="FF40FF"/>
                </a:solidFill>
              </a:rPr>
              <a:t>prévoir</a:t>
            </a:r>
            <a:r>
              <a:rPr lang="en-US" sz="2800" dirty="0"/>
              <a:t>, </a:t>
            </a:r>
            <a:r>
              <a:rPr lang="en-US" sz="2800" dirty="0" err="1"/>
              <a:t>mais</a:t>
            </a:r>
            <a:r>
              <a:rPr lang="en-US" sz="2800" dirty="0"/>
              <a:t> </a:t>
            </a:r>
            <a:r>
              <a:rPr lang="en-US" sz="2800" dirty="0" err="1"/>
              <a:t>aussi</a:t>
            </a:r>
            <a:r>
              <a:rPr lang="en-US" sz="2800" dirty="0"/>
              <a:t> 	pour</a:t>
            </a:r>
            <a:r>
              <a:rPr lang="en-US" sz="2800" dirty="0">
                <a:solidFill>
                  <a:srgbClr val="FFFF00"/>
                </a:solidFill>
              </a:rPr>
              <a:t> </a:t>
            </a:r>
            <a:r>
              <a:rPr lang="en-US" sz="2800" b="1" dirty="0" err="1">
                <a:solidFill>
                  <a:srgbClr val="FF40FF"/>
                </a:solidFill>
              </a:rPr>
              <a:t>expliquer</a:t>
            </a:r>
            <a:endParaRPr lang="en-US" sz="2800" b="1" dirty="0">
              <a:solidFill>
                <a:srgbClr val="FF40FF"/>
              </a:solidFill>
            </a:endParaRPr>
          </a:p>
          <a:p>
            <a:r>
              <a:rPr lang="en-US" sz="2800" dirty="0"/>
              <a:t>“</a:t>
            </a:r>
            <a:r>
              <a:rPr lang="en-US" sz="2800" dirty="0" err="1"/>
              <a:t>Tous</a:t>
            </a:r>
            <a:r>
              <a:rPr lang="en-US" sz="2800" dirty="0"/>
              <a:t> les </a:t>
            </a:r>
            <a:r>
              <a:rPr lang="en-US" sz="2800" dirty="0" err="1"/>
              <a:t>modèles</a:t>
            </a:r>
            <a:r>
              <a:rPr lang="en-US" sz="2800" dirty="0"/>
              <a:t> </a:t>
            </a:r>
            <a:r>
              <a:rPr lang="en-US" sz="2800" dirty="0" err="1"/>
              <a:t>ont</a:t>
            </a:r>
            <a:r>
              <a:rPr lang="en-US" sz="2800" dirty="0"/>
              <a:t> tort, </a:t>
            </a:r>
            <a:r>
              <a:rPr lang="en-US" sz="2800" dirty="0" err="1"/>
              <a:t>mais</a:t>
            </a:r>
            <a:r>
              <a:rPr lang="en-US" sz="2800" dirty="0"/>
              <a:t> </a:t>
            </a:r>
            <a:r>
              <a:rPr lang="en-US" sz="2800" dirty="0" err="1"/>
              <a:t>quelques</a:t>
            </a:r>
            <a:r>
              <a:rPr lang="en-US" sz="2800" dirty="0"/>
              <a:t> 	</a:t>
            </a:r>
            <a:r>
              <a:rPr lang="en-US" sz="2800" dirty="0" err="1"/>
              <a:t>modèles</a:t>
            </a:r>
            <a:r>
              <a:rPr lang="en-US" sz="2800" dirty="0"/>
              <a:t> </a:t>
            </a:r>
            <a:r>
              <a:rPr lang="en-US" sz="2800" dirty="0" err="1"/>
              <a:t>sont</a:t>
            </a:r>
            <a:r>
              <a:rPr lang="en-US" sz="2800" dirty="0"/>
              <a:t> </a:t>
            </a:r>
            <a:r>
              <a:rPr lang="en-US" sz="2800" dirty="0" err="1"/>
              <a:t>utils</a:t>
            </a:r>
            <a:r>
              <a:rPr lang="en-US" sz="2800" dirty="0"/>
              <a:t>.” – George Box</a:t>
            </a:r>
          </a:p>
          <a:p>
            <a:endParaRPr lang="en-US" sz="2800" dirty="0">
              <a:solidFill>
                <a:srgbClr val="FFFF00"/>
              </a:solidFill>
            </a:endParaRPr>
          </a:p>
          <a:p>
            <a:pPr marL="0" indent="0">
              <a:buNone/>
            </a:pPr>
            <a:endParaRPr lang="en-US" sz="2800" dirty="0"/>
          </a:p>
        </p:txBody>
      </p:sp>
      <p:sp>
        <p:nvSpPr>
          <p:cNvPr id="4" name="Rectangle 3"/>
          <p:cNvSpPr/>
          <p:nvPr/>
        </p:nvSpPr>
        <p:spPr>
          <a:xfrm>
            <a:off x="279400" y="3207434"/>
            <a:ext cx="8686800" cy="320539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8988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948" y="401767"/>
            <a:ext cx="8229600" cy="4525963"/>
          </a:xfrm>
        </p:spPr>
        <p:txBody>
          <a:bodyPr>
            <a:normAutofit/>
          </a:bodyPr>
          <a:lstStyle/>
          <a:p>
            <a:r>
              <a:rPr lang="en-US" sz="2800" dirty="0" err="1"/>
              <a:t>Quand</a:t>
            </a:r>
            <a:r>
              <a:rPr lang="en-US" sz="2800" dirty="0"/>
              <a:t> on fait un </a:t>
            </a:r>
            <a:r>
              <a:rPr lang="en-US" sz="2800" b="1" dirty="0" err="1">
                <a:solidFill>
                  <a:srgbClr val="FF40FF"/>
                </a:solidFill>
              </a:rPr>
              <a:t>modèle</a:t>
            </a:r>
            <a:r>
              <a:rPr lang="en-US" sz="2800" b="1" dirty="0">
                <a:solidFill>
                  <a:srgbClr val="FF40FF"/>
                </a:solidFill>
              </a:rPr>
              <a:t>,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FFFF00"/>
                </a:solidFill>
              </a:rPr>
              <a:t>	</a:t>
            </a:r>
            <a:r>
              <a:rPr lang="en-US" sz="2800" dirty="0"/>
              <a:t>on </a:t>
            </a:r>
            <a:r>
              <a:rPr lang="en-US" sz="2800" dirty="0" err="1"/>
              <a:t>suggère</a:t>
            </a:r>
            <a:r>
              <a:rPr lang="en-US" sz="2800" dirty="0"/>
              <a:t> les </a:t>
            </a:r>
            <a:r>
              <a:rPr lang="en-US" sz="2800" b="1" dirty="0" err="1">
                <a:solidFill>
                  <a:srgbClr val="FF40FF"/>
                </a:solidFill>
              </a:rPr>
              <a:t>éléments</a:t>
            </a:r>
            <a:r>
              <a:rPr lang="en-US" sz="2800" b="1" dirty="0">
                <a:solidFill>
                  <a:srgbClr val="FF40FF"/>
                </a:solidFill>
              </a:rPr>
              <a:t> </a:t>
            </a:r>
            <a:r>
              <a:rPr lang="en-US" sz="2800" b="1" dirty="0" err="1">
                <a:solidFill>
                  <a:srgbClr val="FF40FF"/>
                </a:solidFill>
              </a:rPr>
              <a:t>qu’on</a:t>
            </a:r>
            <a:r>
              <a:rPr lang="en-US" sz="2800" b="1" dirty="0">
                <a:solidFill>
                  <a:srgbClr val="FF40FF"/>
                </a:solidFill>
              </a:rPr>
              <a:t> </a:t>
            </a:r>
            <a:r>
              <a:rPr lang="en-US" sz="2800" b="1" dirty="0" err="1">
                <a:solidFill>
                  <a:srgbClr val="FF40FF"/>
                </a:solidFill>
              </a:rPr>
              <a:t>pense</a:t>
            </a:r>
            <a:r>
              <a:rPr lang="en-US" sz="2800" b="1" dirty="0">
                <a:solidFill>
                  <a:srgbClr val="FF40FF"/>
                </a:solidFill>
              </a:rPr>
              <a:t> 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A7369E"/>
                </a:solidFill>
              </a:rPr>
              <a:t>	</a:t>
            </a:r>
            <a:r>
              <a:rPr lang="en-US" sz="2800" b="1" dirty="0" err="1">
                <a:solidFill>
                  <a:srgbClr val="FF40FF"/>
                </a:solidFill>
              </a:rPr>
              <a:t>seront</a:t>
            </a:r>
            <a:r>
              <a:rPr lang="en-US" sz="2800" b="1" dirty="0">
                <a:solidFill>
                  <a:srgbClr val="FF40FF"/>
                </a:solidFill>
              </a:rPr>
              <a:t> les plus </a:t>
            </a:r>
            <a:r>
              <a:rPr lang="en-US" sz="2800" b="1" dirty="0" err="1">
                <a:solidFill>
                  <a:srgbClr val="FF40FF"/>
                </a:solidFill>
              </a:rPr>
              <a:t>importants</a:t>
            </a:r>
            <a:r>
              <a:rPr lang="en-US" sz="2800" b="1" dirty="0">
                <a:solidFill>
                  <a:srgbClr val="FF40FF"/>
                </a:solidFill>
              </a:rPr>
              <a:t> </a:t>
            </a:r>
            <a:r>
              <a:rPr lang="en-US" sz="2800" dirty="0"/>
              <a:t>pour </a:t>
            </a:r>
            <a:r>
              <a:rPr lang="en-US" sz="2800" dirty="0" err="1"/>
              <a:t>expliquer</a:t>
            </a:r>
            <a:endParaRPr lang="en-US" sz="2800" dirty="0"/>
          </a:p>
          <a:p>
            <a:pPr marL="0" indent="0">
              <a:buNone/>
            </a:pPr>
            <a:r>
              <a:rPr lang="en-US" sz="2800" dirty="0"/>
              <a:t>	</a:t>
            </a:r>
            <a:r>
              <a:rPr lang="en-US" sz="2800" dirty="0" err="1"/>
              <a:t>une</a:t>
            </a:r>
            <a:r>
              <a:rPr lang="en-US" sz="2800" dirty="0"/>
              <a:t> </a:t>
            </a:r>
            <a:r>
              <a:rPr lang="en-US" sz="2800" dirty="0" err="1"/>
              <a:t>phénomène</a:t>
            </a:r>
            <a:endParaRPr lang="en-US" sz="2800" dirty="0"/>
          </a:p>
          <a:p>
            <a:r>
              <a:rPr lang="en-US" sz="2800" dirty="0"/>
              <a:t>On </a:t>
            </a:r>
            <a:r>
              <a:rPr lang="en-US" sz="2800" dirty="0" err="1"/>
              <a:t>utilise</a:t>
            </a:r>
            <a:r>
              <a:rPr lang="en-US" sz="2800" dirty="0"/>
              <a:t> les </a:t>
            </a:r>
            <a:r>
              <a:rPr lang="en-US" sz="2800" dirty="0" err="1"/>
              <a:t>modèles</a:t>
            </a:r>
            <a:r>
              <a:rPr lang="en-US" sz="2800" dirty="0"/>
              <a:t> pour </a:t>
            </a:r>
            <a:r>
              <a:rPr lang="en-US" sz="2800" b="1" dirty="0" err="1">
                <a:solidFill>
                  <a:srgbClr val="FF40FF"/>
                </a:solidFill>
              </a:rPr>
              <a:t>prévoir</a:t>
            </a:r>
            <a:r>
              <a:rPr lang="en-US" sz="2800" dirty="0"/>
              <a:t>, </a:t>
            </a:r>
            <a:r>
              <a:rPr lang="en-US" sz="2800" dirty="0" err="1"/>
              <a:t>mais</a:t>
            </a:r>
            <a:r>
              <a:rPr lang="en-US" sz="2800" dirty="0"/>
              <a:t> </a:t>
            </a:r>
            <a:r>
              <a:rPr lang="en-US" sz="2800" dirty="0" err="1"/>
              <a:t>aussi</a:t>
            </a:r>
            <a:r>
              <a:rPr lang="en-US" sz="2800" dirty="0"/>
              <a:t> 	pour</a:t>
            </a:r>
            <a:r>
              <a:rPr lang="en-US" sz="2800" dirty="0">
                <a:solidFill>
                  <a:srgbClr val="FFFF00"/>
                </a:solidFill>
              </a:rPr>
              <a:t> </a:t>
            </a:r>
            <a:r>
              <a:rPr lang="en-US" sz="2800" b="1" dirty="0" err="1">
                <a:solidFill>
                  <a:srgbClr val="FF40FF"/>
                </a:solidFill>
              </a:rPr>
              <a:t>expliquer</a:t>
            </a:r>
            <a:endParaRPr lang="en-US" sz="2800" b="1" dirty="0">
              <a:solidFill>
                <a:srgbClr val="FF40FF"/>
              </a:solidFill>
            </a:endParaRPr>
          </a:p>
          <a:p>
            <a:r>
              <a:rPr lang="en-US" sz="2800" dirty="0"/>
              <a:t>“</a:t>
            </a:r>
            <a:r>
              <a:rPr lang="en-US" sz="2800" dirty="0" err="1"/>
              <a:t>Tous</a:t>
            </a:r>
            <a:r>
              <a:rPr lang="en-US" sz="2800" dirty="0"/>
              <a:t> les </a:t>
            </a:r>
            <a:r>
              <a:rPr lang="en-US" sz="2800" dirty="0" err="1"/>
              <a:t>modèles</a:t>
            </a:r>
            <a:r>
              <a:rPr lang="en-US" sz="2800" dirty="0"/>
              <a:t> </a:t>
            </a:r>
            <a:r>
              <a:rPr lang="en-US" sz="2800" dirty="0" err="1"/>
              <a:t>ont</a:t>
            </a:r>
            <a:r>
              <a:rPr lang="en-US" sz="2800" dirty="0"/>
              <a:t> tort, </a:t>
            </a:r>
            <a:r>
              <a:rPr lang="en-US" sz="2800" dirty="0" err="1"/>
              <a:t>mais</a:t>
            </a:r>
            <a:r>
              <a:rPr lang="en-US" sz="2800" dirty="0"/>
              <a:t> </a:t>
            </a:r>
            <a:r>
              <a:rPr lang="en-US" sz="2800" dirty="0" err="1"/>
              <a:t>quelques</a:t>
            </a:r>
            <a:r>
              <a:rPr lang="en-US" sz="2800" dirty="0"/>
              <a:t> 	</a:t>
            </a:r>
            <a:r>
              <a:rPr lang="en-US" sz="2800" dirty="0" err="1"/>
              <a:t>modèles</a:t>
            </a:r>
            <a:r>
              <a:rPr lang="en-US" sz="2800" dirty="0"/>
              <a:t> </a:t>
            </a:r>
            <a:r>
              <a:rPr lang="en-US" sz="2800" dirty="0" err="1"/>
              <a:t>sont</a:t>
            </a:r>
            <a:r>
              <a:rPr lang="en-US" sz="2800" dirty="0"/>
              <a:t> </a:t>
            </a:r>
            <a:r>
              <a:rPr lang="en-US" sz="2800" dirty="0" err="1"/>
              <a:t>utils</a:t>
            </a:r>
            <a:r>
              <a:rPr lang="en-US" sz="2800" dirty="0"/>
              <a:t>.” – George Box</a:t>
            </a:r>
          </a:p>
          <a:p>
            <a:endParaRPr lang="en-US" sz="2800" dirty="0">
              <a:solidFill>
                <a:srgbClr val="FFFF00"/>
              </a:solidFill>
            </a:endParaRPr>
          </a:p>
          <a:p>
            <a:pPr marL="0" indent="0">
              <a:buNone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4934531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06400"/>
            <a:ext cx="8509000" cy="5719763"/>
          </a:xfrm>
        </p:spPr>
        <p:txBody>
          <a:bodyPr>
            <a:normAutofit/>
          </a:bodyPr>
          <a:lstStyle/>
          <a:p>
            <a:r>
              <a:rPr lang="en-US" sz="2800" dirty="0"/>
              <a:t>Surtout, </a:t>
            </a:r>
            <a:r>
              <a:rPr lang="en-US" sz="2800" dirty="0" err="1"/>
              <a:t>nos</a:t>
            </a:r>
            <a:r>
              <a:rPr lang="en-US" sz="2800" dirty="0"/>
              <a:t> </a:t>
            </a:r>
            <a:r>
              <a:rPr lang="en-US" sz="2800" dirty="0" err="1"/>
              <a:t>études</a:t>
            </a:r>
            <a:r>
              <a:rPr lang="en-US" sz="2800" dirty="0"/>
              <a:t> se </a:t>
            </a:r>
            <a:r>
              <a:rPr lang="en-US" sz="2800" dirty="0" err="1"/>
              <a:t>sont</a:t>
            </a:r>
            <a:r>
              <a:rPr lang="en-US" sz="2800" dirty="0"/>
              <a:t> 	</a:t>
            </a:r>
            <a:r>
              <a:rPr lang="en-US" sz="2800" dirty="0" err="1"/>
              <a:t>concentrés</a:t>
            </a:r>
            <a:r>
              <a:rPr lang="en-US" sz="2800" dirty="0"/>
              <a:t> sur les </a:t>
            </a:r>
            <a:r>
              <a:rPr lang="en-US" sz="2800" dirty="0" err="1"/>
              <a:t>différences</a:t>
            </a:r>
            <a:r>
              <a:rPr lang="en-US" sz="2800" dirty="0"/>
              <a:t> entre 	les </a:t>
            </a:r>
            <a:r>
              <a:rPr lang="en-US" sz="2800" b="1" dirty="0" err="1">
                <a:solidFill>
                  <a:srgbClr val="FF40FF"/>
                </a:solidFill>
              </a:rPr>
              <a:t>modèles</a:t>
            </a:r>
            <a:r>
              <a:rPr lang="en-US" sz="2800" b="1" dirty="0">
                <a:solidFill>
                  <a:srgbClr val="FF40FF"/>
                </a:solidFill>
              </a:rPr>
              <a:t> </a:t>
            </a:r>
            <a:r>
              <a:rPr lang="en-US" sz="2800" b="1" dirty="0" err="1">
                <a:solidFill>
                  <a:srgbClr val="FF40FF"/>
                </a:solidFill>
              </a:rPr>
              <a:t>statistiques</a:t>
            </a:r>
            <a:r>
              <a:rPr lang="en-US" sz="2800" b="1" dirty="0">
                <a:solidFill>
                  <a:srgbClr val="FF40FF"/>
                </a:solidFill>
              </a:rPr>
              <a:t> </a:t>
            </a:r>
            <a:r>
              <a:rPr lang="en-US" sz="2800" dirty="0"/>
              <a:t>et les 	</a:t>
            </a:r>
            <a:r>
              <a:rPr lang="en-US" sz="2800" b="1" dirty="0" err="1">
                <a:solidFill>
                  <a:srgbClr val="FF40FF"/>
                </a:solidFill>
              </a:rPr>
              <a:t>modèles</a:t>
            </a:r>
            <a:r>
              <a:rPr lang="en-US" sz="2800" b="1" dirty="0">
                <a:solidFill>
                  <a:srgbClr val="FF40FF"/>
                </a:solidFill>
              </a:rPr>
              <a:t> </a:t>
            </a:r>
            <a:r>
              <a:rPr lang="en-US" sz="2800" b="1" dirty="0" err="1">
                <a:solidFill>
                  <a:srgbClr val="FF40FF"/>
                </a:solidFill>
              </a:rPr>
              <a:t>mécanistes</a:t>
            </a:r>
            <a:r>
              <a:rPr lang="en-US" sz="2800" b="1" dirty="0">
                <a:solidFill>
                  <a:srgbClr val="FF40FF"/>
                </a:solidFill>
              </a:rPr>
              <a:t>.</a:t>
            </a:r>
          </a:p>
          <a:p>
            <a:r>
              <a:rPr lang="en-US" sz="2800" dirty="0"/>
              <a:t>Nous </a:t>
            </a:r>
            <a:r>
              <a:rPr lang="en-US" sz="2800" dirty="0" err="1"/>
              <a:t>utilisons</a:t>
            </a:r>
            <a:r>
              <a:rPr lang="en-US" sz="2800" dirty="0"/>
              <a:t>:</a:t>
            </a:r>
          </a:p>
          <a:p>
            <a:pPr marL="457200" lvl="1" indent="0">
              <a:buNone/>
            </a:pPr>
            <a:r>
              <a:rPr lang="en-US" sz="2800" dirty="0"/>
              <a:t> 	les </a:t>
            </a:r>
            <a:r>
              <a:rPr lang="en-US" sz="2800" b="1" dirty="0" err="1">
                <a:solidFill>
                  <a:srgbClr val="FF40FF"/>
                </a:solidFill>
              </a:rPr>
              <a:t>modèles</a:t>
            </a:r>
            <a:r>
              <a:rPr lang="en-US" sz="2800" b="1" dirty="0">
                <a:solidFill>
                  <a:srgbClr val="FF40FF"/>
                </a:solidFill>
              </a:rPr>
              <a:t> </a:t>
            </a:r>
            <a:r>
              <a:rPr lang="en-US" sz="2800" b="1" dirty="0" err="1">
                <a:solidFill>
                  <a:srgbClr val="FF40FF"/>
                </a:solidFill>
              </a:rPr>
              <a:t>statistiques</a:t>
            </a:r>
            <a:r>
              <a:rPr lang="en-US" sz="2800" b="1" dirty="0">
                <a:solidFill>
                  <a:srgbClr val="FF40FF"/>
                </a:solidFill>
              </a:rPr>
              <a:t> </a:t>
            </a:r>
            <a:r>
              <a:rPr lang="en-US" sz="2800" dirty="0"/>
              <a:t>pour </a:t>
            </a:r>
            <a:r>
              <a:rPr lang="en-US" sz="2800" dirty="0" err="1"/>
              <a:t>décrire</a:t>
            </a:r>
            <a:r>
              <a:rPr lang="en-US" sz="2800" dirty="0"/>
              <a:t> 	les </a:t>
            </a:r>
            <a:r>
              <a:rPr lang="en-US" sz="2800" b="1" dirty="0">
                <a:solidFill>
                  <a:srgbClr val="FF40FF"/>
                </a:solidFill>
              </a:rPr>
              <a:t>correlations</a:t>
            </a:r>
          </a:p>
          <a:p>
            <a:pPr marL="457200" lvl="1" indent="0">
              <a:buNone/>
            </a:pPr>
            <a:r>
              <a:rPr lang="en-US" sz="2800" dirty="0"/>
              <a:t>	les </a:t>
            </a:r>
            <a:r>
              <a:rPr lang="en-US" sz="2800" b="1" dirty="0" err="1">
                <a:solidFill>
                  <a:srgbClr val="FF40FF"/>
                </a:solidFill>
              </a:rPr>
              <a:t>modèles</a:t>
            </a:r>
            <a:r>
              <a:rPr lang="en-US" sz="2800" b="1" dirty="0">
                <a:solidFill>
                  <a:srgbClr val="FF40FF"/>
                </a:solidFill>
              </a:rPr>
              <a:t> </a:t>
            </a:r>
            <a:r>
              <a:rPr lang="en-US" sz="2800" b="1" dirty="0" err="1">
                <a:solidFill>
                  <a:srgbClr val="FF40FF"/>
                </a:solidFill>
              </a:rPr>
              <a:t>mécanistes</a:t>
            </a:r>
            <a:r>
              <a:rPr lang="en-US" sz="2800" b="1" dirty="0">
                <a:solidFill>
                  <a:srgbClr val="FF40FF"/>
                </a:solidFill>
              </a:rPr>
              <a:t> </a:t>
            </a:r>
            <a:r>
              <a:rPr lang="en-US" sz="2800" dirty="0"/>
              <a:t>pour </a:t>
            </a:r>
            <a:r>
              <a:rPr lang="en-US" sz="2800" dirty="0" err="1"/>
              <a:t>décrire</a:t>
            </a:r>
            <a:r>
              <a:rPr lang="en-US" sz="2800" dirty="0"/>
              <a:t> la </a:t>
            </a:r>
            <a:r>
              <a:rPr lang="en-US" sz="2800" b="1" dirty="0">
                <a:solidFill>
                  <a:srgbClr val="FF40FF"/>
                </a:solidFill>
              </a:rPr>
              <a:t>	causation.</a:t>
            </a:r>
          </a:p>
          <a:p>
            <a:pPr marL="0" indent="0">
              <a:buNone/>
            </a:pPr>
            <a:endParaRPr lang="en-US" sz="2800" dirty="0">
              <a:solidFill>
                <a:srgbClr val="FFFF00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CC1F2E0-649A-BF49-B905-FE7BC249BFDA}"/>
              </a:ext>
            </a:extLst>
          </p:cNvPr>
          <p:cNvSpPr/>
          <p:nvPr/>
        </p:nvSpPr>
        <p:spPr>
          <a:xfrm>
            <a:off x="279400" y="1603717"/>
            <a:ext cx="8686800" cy="48091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2778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06400"/>
            <a:ext cx="8509000" cy="5719763"/>
          </a:xfrm>
        </p:spPr>
        <p:txBody>
          <a:bodyPr>
            <a:normAutofit/>
          </a:bodyPr>
          <a:lstStyle/>
          <a:p>
            <a:r>
              <a:rPr lang="en-US" sz="2800" dirty="0"/>
              <a:t>Surtout, </a:t>
            </a:r>
            <a:r>
              <a:rPr lang="en-US" sz="2800" dirty="0" err="1"/>
              <a:t>nos</a:t>
            </a:r>
            <a:r>
              <a:rPr lang="en-US" sz="2800" dirty="0"/>
              <a:t> </a:t>
            </a:r>
            <a:r>
              <a:rPr lang="en-US" sz="2800" dirty="0" err="1"/>
              <a:t>études</a:t>
            </a:r>
            <a:r>
              <a:rPr lang="en-US" sz="2800" dirty="0"/>
              <a:t> se </a:t>
            </a:r>
            <a:r>
              <a:rPr lang="en-US" sz="2800" dirty="0" err="1"/>
              <a:t>sont</a:t>
            </a:r>
            <a:r>
              <a:rPr lang="en-US" sz="2800" dirty="0"/>
              <a:t> 	</a:t>
            </a:r>
            <a:r>
              <a:rPr lang="en-US" sz="2800" dirty="0" err="1"/>
              <a:t>concentrés</a:t>
            </a:r>
            <a:r>
              <a:rPr lang="en-US" sz="2800" dirty="0"/>
              <a:t> sur les </a:t>
            </a:r>
            <a:r>
              <a:rPr lang="en-US" sz="2800" dirty="0" err="1"/>
              <a:t>différences</a:t>
            </a:r>
            <a:r>
              <a:rPr lang="en-US" sz="2800" dirty="0"/>
              <a:t> entre 	les </a:t>
            </a:r>
            <a:r>
              <a:rPr lang="en-US" sz="2800" b="1" dirty="0" err="1">
                <a:solidFill>
                  <a:srgbClr val="FF40FF"/>
                </a:solidFill>
              </a:rPr>
              <a:t>modèles</a:t>
            </a:r>
            <a:r>
              <a:rPr lang="en-US" sz="2800" b="1" dirty="0">
                <a:solidFill>
                  <a:srgbClr val="FF40FF"/>
                </a:solidFill>
              </a:rPr>
              <a:t> </a:t>
            </a:r>
            <a:r>
              <a:rPr lang="en-US" sz="2800" b="1" dirty="0" err="1">
                <a:solidFill>
                  <a:srgbClr val="FF40FF"/>
                </a:solidFill>
              </a:rPr>
              <a:t>statistiques</a:t>
            </a:r>
            <a:r>
              <a:rPr lang="en-US" sz="2800" b="1" dirty="0">
                <a:solidFill>
                  <a:srgbClr val="FF40FF"/>
                </a:solidFill>
              </a:rPr>
              <a:t> </a:t>
            </a:r>
            <a:r>
              <a:rPr lang="en-US" sz="2800" dirty="0"/>
              <a:t>et les 	</a:t>
            </a:r>
            <a:r>
              <a:rPr lang="en-US" sz="2800" b="1" dirty="0" err="1">
                <a:solidFill>
                  <a:srgbClr val="FF40FF"/>
                </a:solidFill>
              </a:rPr>
              <a:t>modèles</a:t>
            </a:r>
            <a:r>
              <a:rPr lang="en-US" sz="2800" b="1" dirty="0">
                <a:solidFill>
                  <a:srgbClr val="FF40FF"/>
                </a:solidFill>
              </a:rPr>
              <a:t> </a:t>
            </a:r>
            <a:r>
              <a:rPr lang="en-US" sz="2800" b="1" dirty="0" err="1">
                <a:solidFill>
                  <a:srgbClr val="FF40FF"/>
                </a:solidFill>
              </a:rPr>
              <a:t>mécanistes</a:t>
            </a:r>
            <a:r>
              <a:rPr lang="en-US" sz="2800" b="1" dirty="0">
                <a:solidFill>
                  <a:srgbClr val="FF40FF"/>
                </a:solidFill>
              </a:rPr>
              <a:t>.</a:t>
            </a:r>
          </a:p>
          <a:p>
            <a:r>
              <a:rPr lang="en-US" sz="2800" dirty="0"/>
              <a:t>Nous </a:t>
            </a:r>
            <a:r>
              <a:rPr lang="en-US" sz="2800" dirty="0" err="1"/>
              <a:t>utilisons</a:t>
            </a:r>
            <a:r>
              <a:rPr lang="en-US" sz="2800" dirty="0"/>
              <a:t>:</a:t>
            </a:r>
          </a:p>
          <a:p>
            <a:pPr marL="457200" lvl="1" indent="0">
              <a:buNone/>
            </a:pPr>
            <a:r>
              <a:rPr lang="en-US" sz="2800" dirty="0"/>
              <a:t> 	les </a:t>
            </a:r>
            <a:r>
              <a:rPr lang="en-US" sz="2800" b="1" dirty="0" err="1">
                <a:solidFill>
                  <a:srgbClr val="FF40FF"/>
                </a:solidFill>
              </a:rPr>
              <a:t>modèles</a:t>
            </a:r>
            <a:r>
              <a:rPr lang="en-US" sz="2800" b="1" dirty="0">
                <a:solidFill>
                  <a:srgbClr val="FF40FF"/>
                </a:solidFill>
              </a:rPr>
              <a:t> </a:t>
            </a:r>
            <a:r>
              <a:rPr lang="en-US" sz="2800" b="1" dirty="0" err="1">
                <a:solidFill>
                  <a:srgbClr val="FF40FF"/>
                </a:solidFill>
              </a:rPr>
              <a:t>statistiques</a:t>
            </a:r>
            <a:r>
              <a:rPr lang="en-US" sz="2800" b="1" dirty="0">
                <a:solidFill>
                  <a:srgbClr val="FF40FF"/>
                </a:solidFill>
              </a:rPr>
              <a:t> </a:t>
            </a:r>
            <a:r>
              <a:rPr lang="en-US" sz="2800" dirty="0"/>
              <a:t>pour </a:t>
            </a:r>
            <a:r>
              <a:rPr lang="en-US" sz="2800" dirty="0" err="1"/>
              <a:t>décrire</a:t>
            </a:r>
            <a:r>
              <a:rPr lang="en-US" sz="2800" dirty="0"/>
              <a:t> 	les </a:t>
            </a:r>
            <a:r>
              <a:rPr lang="en-US" sz="2800" b="1" dirty="0">
                <a:solidFill>
                  <a:srgbClr val="FF40FF"/>
                </a:solidFill>
              </a:rPr>
              <a:t>correlations</a:t>
            </a:r>
          </a:p>
          <a:p>
            <a:pPr marL="457200" lvl="1" indent="0">
              <a:buNone/>
            </a:pPr>
            <a:r>
              <a:rPr lang="en-US" sz="2800" dirty="0"/>
              <a:t>	les </a:t>
            </a:r>
            <a:r>
              <a:rPr lang="en-US" sz="2800" b="1" dirty="0" err="1">
                <a:solidFill>
                  <a:srgbClr val="FF40FF"/>
                </a:solidFill>
              </a:rPr>
              <a:t>modèles</a:t>
            </a:r>
            <a:r>
              <a:rPr lang="en-US" sz="2800" b="1" dirty="0">
                <a:solidFill>
                  <a:srgbClr val="FF40FF"/>
                </a:solidFill>
              </a:rPr>
              <a:t> </a:t>
            </a:r>
            <a:r>
              <a:rPr lang="en-US" sz="2800" b="1" dirty="0" err="1">
                <a:solidFill>
                  <a:srgbClr val="FF40FF"/>
                </a:solidFill>
              </a:rPr>
              <a:t>mécanistes</a:t>
            </a:r>
            <a:r>
              <a:rPr lang="en-US" sz="2800" b="1" dirty="0">
                <a:solidFill>
                  <a:srgbClr val="FF40FF"/>
                </a:solidFill>
              </a:rPr>
              <a:t> </a:t>
            </a:r>
            <a:r>
              <a:rPr lang="en-US" sz="2800" dirty="0"/>
              <a:t>pour </a:t>
            </a:r>
            <a:r>
              <a:rPr lang="en-US" sz="2800" dirty="0" err="1"/>
              <a:t>décrire</a:t>
            </a:r>
            <a:r>
              <a:rPr lang="en-US" sz="2800" dirty="0"/>
              <a:t> la </a:t>
            </a:r>
            <a:r>
              <a:rPr lang="en-US" sz="2800" b="1" dirty="0">
                <a:solidFill>
                  <a:srgbClr val="FF40FF"/>
                </a:solidFill>
              </a:rPr>
              <a:t>	causation.</a:t>
            </a:r>
          </a:p>
          <a:p>
            <a:pPr marL="0" indent="0">
              <a:buNone/>
            </a:pPr>
            <a:endParaRPr lang="en-US" sz="28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07388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34DDAD-2E57-F04C-8ED5-5431C20B4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Notre </a:t>
            </a:r>
            <a:r>
              <a:rPr lang="en-US" dirty="0" err="1"/>
              <a:t>cours</a:t>
            </a:r>
            <a:r>
              <a:rPr lang="en-US" dirty="0"/>
              <a:t> combine les sciences de </a:t>
            </a:r>
            <a:r>
              <a:rPr lang="en-US" dirty="0" err="1"/>
              <a:t>l'écologie</a:t>
            </a:r>
            <a:r>
              <a:rPr lang="en-US" dirty="0"/>
              <a:t> et de </a:t>
            </a:r>
            <a:r>
              <a:rPr lang="en-US" dirty="0" err="1"/>
              <a:t>l'épidémiologie</a:t>
            </a:r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2868112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2181</TotalTime>
  <Words>754</Words>
  <Application>Microsoft Macintosh PowerPoint</Application>
  <PresentationFormat>On-screen Show (4:3)</PresentationFormat>
  <Paragraphs>111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Modeling Insights Into  Ecology and Epidemiology  Mini-Symposium Institut Pasteur de Madagascar 14 Janvier 2020</vt:lpstr>
      <vt:lpstr>E2M2: Ecological and Epidemiological Modeling in Madagascar  </vt:lpstr>
      <vt:lpstr>Nous avons enseigné l’idée de la modélisation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Notre cours combine les sciences de l'écologie et de l'épidémiologie…</vt:lpstr>
      <vt:lpstr>Notre cours combine les sciences de l'écologie et de l'épidémiologie…</vt:lpstr>
      <vt:lpstr>Notre cours combine les sciences de l'écologie et de l'épidémiologie…</vt:lpstr>
      <vt:lpstr>Notre cours combine les sciences de l'écologie et de l'épidémiologie…</vt:lpstr>
      <vt:lpstr>PowerPoint Presentation</vt:lpstr>
      <vt:lpstr>E2M2.org </vt:lpstr>
      <vt:lpstr>Merci à nos sponsors: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Cara Brook</dc:creator>
  <cp:lastModifiedBy>Cara Brook</cp:lastModifiedBy>
  <cp:revision>124</cp:revision>
  <cp:lastPrinted>2018-01-21T07:32:14Z</cp:lastPrinted>
  <dcterms:created xsi:type="dcterms:W3CDTF">2016-01-09T12:19:14Z</dcterms:created>
  <dcterms:modified xsi:type="dcterms:W3CDTF">2020-01-14T11:00:42Z</dcterms:modified>
</cp:coreProperties>
</file>